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Lst>
  <p:sldSz cx="5486400" cy="7772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B4AC"/>
    <a:srgbClr val="37AF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2" d="100"/>
          <a:sy n="62" d="100"/>
        </p:scale>
        <p:origin x="2358"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11480" y="1272012"/>
            <a:ext cx="4663440" cy="2705947"/>
          </a:xfrm>
        </p:spPr>
        <p:txBody>
          <a:bodyPr anchor="b"/>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685800" y="4082310"/>
            <a:ext cx="4114800" cy="1876530"/>
          </a:xfrm>
        </p:spPr>
        <p:txBody>
          <a:bodyPr/>
          <a:lstStyle>
            <a:lvl1pPr marL="0" indent="0" algn="ctr">
              <a:buNone/>
              <a:defRPr sz="2640"/>
            </a:lvl1pPr>
            <a:lvl2pPr marL="502920" indent="0" algn="ctr">
              <a:buNone/>
              <a:defRPr sz="2200"/>
            </a:lvl2pPr>
            <a:lvl3pPr marL="1005840" indent="0" algn="ctr">
              <a:buNone/>
              <a:defRPr sz="1980"/>
            </a:lvl3pPr>
            <a:lvl4pPr marL="1508760" indent="0" algn="ctr">
              <a:buNone/>
              <a:defRPr sz="1760"/>
            </a:lvl4pPr>
            <a:lvl5pPr marL="2011680" indent="0" algn="ctr">
              <a:buNone/>
              <a:defRPr sz="1760"/>
            </a:lvl5pPr>
            <a:lvl6pPr marL="2514600" indent="0" algn="ctr">
              <a:buNone/>
              <a:defRPr sz="1760"/>
            </a:lvl6pPr>
            <a:lvl7pPr marL="3017520" indent="0" algn="ctr">
              <a:buNone/>
              <a:defRPr sz="1760"/>
            </a:lvl7pPr>
            <a:lvl8pPr marL="3520440" indent="0" algn="ctr">
              <a:buNone/>
              <a:defRPr sz="1760"/>
            </a:lvl8pPr>
            <a:lvl9pPr marL="4023360" indent="0" algn="ctr">
              <a:buNone/>
              <a:defRPr sz="1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A89E5BE-372F-4D7C-BC0C-F3FB3BEE47A0}" type="datetimeFigureOut">
              <a:rPr lang="en-US" smtClean="0"/>
              <a:t>6/30/2025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C9A4C5-0CC5-464F-BFFF-2B0C9AFCC597}" type="slidenum">
              <a:rPr lang="en-US" smtClean="0"/>
              <a:t>‹#›</a:t>
            </a:fld>
            <a:endParaRPr lang="en-US" dirty="0"/>
          </a:p>
        </p:txBody>
      </p:sp>
    </p:spTree>
    <p:extLst>
      <p:ext uri="{BB962C8B-B14F-4D97-AF65-F5344CB8AC3E}">
        <p14:creationId xmlns:p14="http://schemas.microsoft.com/office/powerpoint/2010/main" val="2455759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89E5BE-372F-4D7C-BC0C-F3FB3BEE47A0}" type="datetimeFigureOut">
              <a:rPr lang="en-US" smtClean="0"/>
              <a:t>6/30/2025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C9A4C5-0CC5-464F-BFFF-2B0C9AFCC597}" type="slidenum">
              <a:rPr lang="en-US" smtClean="0"/>
              <a:t>‹#›</a:t>
            </a:fld>
            <a:endParaRPr lang="en-US" dirty="0"/>
          </a:p>
        </p:txBody>
      </p:sp>
    </p:spTree>
    <p:extLst>
      <p:ext uri="{BB962C8B-B14F-4D97-AF65-F5344CB8AC3E}">
        <p14:creationId xmlns:p14="http://schemas.microsoft.com/office/powerpoint/2010/main" val="2971095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926206" y="413808"/>
            <a:ext cx="1183005" cy="65867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77190" y="413808"/>
            <a:ext cx="3480435" cy="65867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89E5BE-372F-4D7C-BC0C-F3FB3BEE47A0}" type="datetimeFigureOut">
              <a:rPr lang="en-US" smtClean="0"/>
              <a:t>6/30/2025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C9A4C5-0CC5-464F-BFFF-2B0C9AFCC597}" type="slidenum">
              <a:rPr lang="en-US" smtClean="0"/>
              <a:t>‹#›</a:t>
            </a:fld>
            <a:endParaRPr lang="en-US" dirty="0"/>
          </a:p>
        </p:txBody>
      </p:sp>
    </p:spTree>
    <p:extLst>
      <p:ext uri="{BB962C8B-B14F-4D97-AF65-F5344CB8AC3E}">
        <p14:creationId xmlns:p14="http://schemas.microsoft.com/office/powerpoint/2010/main" val="453828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89E5BE-372F-4D7C-BC0C-F3FB3BEE47A0}" type="datetimeFigureOut">
              <a:rPr lang="en-US" smtClean="0"/>
              <a:t>6/30/2025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C9A4C5-0CC5-464F-BFFF-2B0C9AFCC597}" type="slidenum">
              <a:rPr lang="en-US" smtClean="0"/>
              <a:t>‹#›</a:t>
            </a:fld>
            <a:endParaRPr lang="en-US" dirty="0"/>
          </a:p>
        </p:txBody>
      </p:sp>
    </p:spTree>
    <p:extLst>
      <p:ext uri="{BB962C8B-B14F-4D97-AF65-F5344CB8AC3E}">
        <p14:creationId xmlns:p14="http://schemas.microsoft.com/office/powerpoint/2010/main" val="1659936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74333" y="1937705"/>
            <a:ext cx="4732020" cy="3233102"/>
          </a:xfrm>
        </p:spPr>
        <p:txBody>
          <a:bodyPr anchor="b"/>
          <a:lstStyle>
            <a:lvl1pPr>
              <a:defRPr sz="6600"/>
            </a:lvl1pPr>
          </a:lstStyle>
          <a:p>
            <a:r>
              <a:rPr lang="en-US"/>
              <a:t>Click to edit Master title style</a:t>
            </a:r>
            <a:endParaRPr lang="en-US" dirty="0"/>
          </a:p>
        </p:txBody>
      </p:sp>
      <p:sp>
        <p:nvSpPr>
          <p:cNvPr id="3" name="Text Placeholder 2"/>
          <p:cNvSpPr>
            <a:spLocks noGrp="1"/>
          </p:cNvSpPr>
          <p:nvPr>
            <p:ph type="body" idx="1"/>
          </p:nvPr>
        </p:nvSpPr>
        <p:spPr>
          <a:xfrm>
            <a:off x="374333" y="5201393"/>
            <a:ext cx="4732020" cy="1700212"/>
          </a:xfrm>
        </p:spPr>
        <p:txBody>
          <a:bodyPr/>
          <a:lstStyle>
            <a:lvl1pPr marL="0" indent="0">
              <a:buNone/>
              <a:defRPr sz="2640">
                <a:solidFill>
                  <a:schemeClr val="tx1"/>
                </a:solidFill>
              </a:defRPr>
            </a:lvl1pPr>
            <a:lvl2pPr marL="502920" indent="0">
              <a:buNone/>
              <a:defRPr sz="2200">
                <a:solidFill>
                  <a:schemeClr val="tx1">
                    <a:tint val="75000"/>
                  </a:schemeClr>
                </a:solidFill>
              </a:defRPr>
            </a:lvl2pPr>
            <a:lvl3pPr marL="1005840" indent="0">
              <a:buNone/>
              <a:defRPr sz="1980">
                <a:solidFill>
                  <a:schemeClr val="tx1">
                    <a:tint val="75000"/>
                  </a:schemeClr>
                </a:solidFill>
              </a:defRPr>
            </a:lvl3pPr>
            <a:lvl4pPr marL="1508760" indent="0">
              <a:buNone/>
              <a:defRPr sz="1760">
                <a:solidFill>
                  <a:schemeClr val="tx1">
                    <a:tint val="75000"/>
                  </a:schemeClr>
                </a:solidFill>
              </a:defRPr>
            </a:lvl4pPr>
            <a:lvl5pPr marL="2011680" indent="0">
              <a:buNone/>
              <a:defRPr sz="1760">
                <a:solidFill>
                  <a:schemeClr val="tx1">
                    <a:tint val="75000"/>
                  </a:schemeClr>
                </a:solidFill>
              </a:defRPr>
            </a:lvl5pPr>
            <a:lvl6pPr marL="2514600" indent="0">
              <a:buNone/>
              <a:defRPr sz="1760">
                <a:solidFill>
                  <a:schemeClr val="tx1">
                    <a:tint val="75000"/>
                  </a:schemeClr>
                </a:solidFill>
              </a:defRPr>
            </a:lvl6pPr>
            <a:lvl7pPr marL="3017520" indent="0">
              <a:buNone/>
              <a:defRPr sz="1760">
                <a:solidFill>
                  <a:schemeClr val="tx1">
                    <a:tint val="75000"/>
                  </a:schemeClr>
                </a:solidFill>
              </a:defRPr>
            </a:lvl7pPr>
            <a:lvl8pPr marL="3520440" indent="0">
              <a:buNone/>
              <a:defRPr sz="1760">
                <a:solidFill>
                  <a:schemeClr val="tx1">
                    <a:tint val="75000"/>
                  </a:schemeClr>
                </a:solidFill>
              </a:defRPr>
            </a:lvl8pPr>
            <a:lvl9pPr marL="4023360" indent="0">
              <a:buNone/>
              <a:defRPr sz="1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89E5BE-372F-4D7C-BC0C-F3FB3BEE47A0}" type="datetimeFigureOut">
              <a:rPr lang="en-US" smtClean="0"/>
              <a:t>6/30/2025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C9A4C5-0CC5-464F-BFFF-2B0C9AFCC597}" type="slidenum">
              <a:rPr lang="en-US" smtClean="0"/>
              <a:t>‹#›</a:t>
            </a:fld>
            <a:endParaRPr lang="en-US" dirty="0"/>
          </a:p>
        </p:txBody>
      </p:sp>
    </p:spTree>
    <p:extLst>
      <p:ext uri="{BB962C8B-B14F-4D97-AF65-F5344CB8AC3E}">
        <p14:creationId xmlns:p14="http://schemas.microsoft.com/office/powerpoint/2010/main" val="3494664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77190" y="2069042"/>
            <a:ext cx="2331720" cy="49315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777490" y="2069042"/>
            <a:ext cx="2331720" cy="49315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A89E5BE-372F-4D7C-BC0C-F3FB3BEE47A0}" type="datetimeFigureOut">
              <a:rPr lang="en-US" smtClean="0"/>
              <a:t>6/30/2025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6C9A4C5-0CC5-464F-BFFF-2B0C9AFCC597}" type="slidenum">
              <a:rPr lang="en-US" smtClean="0"/>
              <a:t>‹#›</a:t>
            </a:fld>
            <a:endParaRPr lang="en-US" dirty="0"/>
          </a:p>
        </p:txBody>
      </p:sp>
    </p:spTree>
    <p:extLst>
      <p:ext uri="{BB962C8B-B14F-4D97-AF65-F5344CB8AC3E}">
        <p14:creationId xmlns:p14="http://schemas.microsoft.com/office/powerpoint/2010/main" val="3647085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77905" y="413811"/>
            <a:ext cx="4732020" cy="1502305"/>
          </a:xfrm>
        </p:spPr>
        <p:txBody>
          <a:bodyPr/>
          <a:lstStyle/>
          <a:p>
            <a:r>
              <a:rPr lang="en-US"/>
              <a:t>Click to edit Master title style</a:t>
            </a:r>
            <a:endParaRPr lang="en-US" dirty="0"/>
          </a:p>
        </p:txBody>
      </p:sp>
      <p:sp>
        <p:nvSpPr>
          <p:cNvPr id="3" name="Text Placeholder 2"/>
          <p:cNvSpPr>
            <a:spLocks noGrp="1"/>
          </p:cNvSpPr>
          <p:nvPr>
            <p:ph type="body" idx="1"/>
          </p:nvPr>
        </p:nvSpPr>
        <p:spPr>
          <a:xfrm>
            <a:off x="377905" y="1905319"/>
            <a:ext cx="2321004" cy="933767"/>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377905" y="2839085"/>
            <a:ext cx="2321004" cy="41758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777490" y="1905319"/>
            <a:ext cx="2332435" cy="933767"/>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2777490" y="2839085"/>
            <a:ext cx="2332435" cy="41758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89E5BE-372F-4D7C-BC0C-F3FB3BEE47A0}" type="datetimeFigureOut">
              <a:rPr lang="en-US" smtClean="0"/>
              <a:t>6/30/2025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6C9A4C5-0CC5-464F-BFFF-2B0C9AFCC597}" type="slidenum">
              <a:rPr lang="en-US" smtClean="0"/>
              <a:t>‹#›</a:t>
            </a:fld>
            <a:endParaRPr lang="en-US" dirty="0"/>
          </a:p>
        </p:txBody>
      </p:sp>
    </p:spTree>
    <p:extLst>
      <p:ext uri="{BB962C8B-B14F-4D97-AF65-F5344CB8AC3E}">
        <p14:creationId xmlns:p14="http://schemas.microsoft.com/office/powerpoint/2010/main" val="2218037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89E5BE-372F-4D7C-BC0C-F3FB3BEE47A0}" type="datetimeFigureOut">
              <a:rPr lang="en-US" smtClean="0"/>
              <a:t>6/30/2025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6C9A4C5-0CC5-464F-BFFF-2B0C9AFCC597}" type="slidenum">
              <a:rPr lang="en-US" smtClean="0"/>
              <a:t>‹#›</a:t>
            </a:fld>
            <a:endParaRPr lang="en-US" dirty="0"/>
          </a:p>
        </p:txBody>
      </p:sp>
    </p:spTree>
    <p:extLst>
      <p:ext uri="{BB962C8B-B14F-4D97-AF65-F5344CB8AC3E}">
        <p14:creationId xmlns:p14="http://schemas.microsoft.com/office/powerpoint/2010/main" val="3698791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89E5BE-372F-4D7C-BC0C-F3FB3BEE47A0}" type="datetimeFigureOut">
              <a:rPr lang="en-US" smtClean="0"/>
              <a:t>6/30/2025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6C9A4C5-0CC5-464F-BFFF-2B0C9AFCC597}" type="slidenum">
              <a:rPr lang="en-US" smtClean="0"/>
              <a:t>‹#›</a:t>
            </a:fld>
            <a:endParaRPr lang="en-US" dirty="0"/>
          </a:p>
        </p:txBody>
      </p:sp>
    </p:spTree>
    <p:extLst>
      <p:ext uri="{BB962C8B-B14F-4D97-AF65-F5344CB8AC3E}">
        <p14:creationId xmlns:p14="http://schemas.microsoft.com/office/powerpoint/2010/main" val="2355153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77905" y="518160"/>
            <a:ext cx="1769507" cy="1813560"/>
          </a:xfrm>
        </p:spPr>
        <p:txBody>
          <a:bodyPr anchor="b"/>
          <a:lstStyle>
            <a:lvl1pPr>
              <a:defRPr sz="3520"/>
            </a:lvl1pPr>
          </a:lstStyle>
          <a:p>
            <a:r>
              <a:rPr lang="en-US"/>
              <a:t>Click to edit Master title style</a:t>
            </a:r>
            <a:endParaRPr lang="en-US" dirty="0"/>
          </a:p>
        </p:txBody>
      </p:sp>
      <p:sp>
        <p:nvSpPr>
          <p:cNvPr id="3" name="Content Placeholder 2"/>
          <p:cNvSpPr>
            <a:spLocks noGrp="1"/>
          </p:cNvSpPr>
          <p:nvPr>
            <p:ph idx="1"/>
          </p:nvPr>
        </p:nvSpPr>
        <p:spPr>
          <a:xfrm>
            <a:off x="2332435" y="1119083"/>
            <a:ext cx="2777490" cy="5523442"/>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77905" y="2331720"/>
            <a:ext cx="1769507" cy="4319800"/>
          </a:xfrm>
        </p:spPr>
        <p:txBody>
          <a:bodyPr/>
          <a:lstStyle>
            <a:lvl1pPr marL="0" indent="0">
              <a:buNone/>
              <a:defRPr sz="1760"/>
            </a:lvl1pPr>
            <a:lvl2pPr marL="502920" indent="0">
              <a:buNone/>
              <a:defRPr sz="1540"/>
            </a:lvl2pPr>
            <a:lvl3pPr marL="1005840" indent="0">
              <a:buNone/>
              <a:defRPr sz="1320"/>
            </a:lvl3pPr>
            <a:lvl4pPr marL="1508760" indent="0">
              <a:buNone/>
              <a:defRPr sz="1100"/>
            </a:lvl4pPr>
            <a:lvl5pPr marL="2011680" indent="0">
              <a:buNone/>
              <a:defRPr sz="1100"/>
            </a:lvl5pPr>
            <a:lvl6pPr marL="2514600" indent="0">
              <a:buNone/>
              <a:defRPr sz="1100"/>
            </a:lvl6pPr>
            <a:lvl7pPr marL="3017520" indent="0">
              <a:buNone/>
              <a:defRPr sz="1100"/>
            </a:lvl7pPr>
            <a:lvl8pPr marL="3520440" indent="0">
              <a:buNone/>
              <a:defRPr sz="1100"/>
            </a:lvl8pPr>
            <a:lvl9pPr marL="4023360"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8A89E5BE-372F-4D7C-BC0C-F3FB3BEE47A0}" type="datetimeFigureOut">
              <a:rPr lang="en-US" smtClean="0"/>
              <a:t>6/30/2025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6C9A4C5-0CC5-464F-BFFF-2B0C9AFCC597}" type="slidenum">
              <a:rPr lang="en-US" smtClean="0"/>
              <a:t>‹#›</a:t>
            </a:fld>
            <a:endParaRPr lang="en-US" dirty="0"/>
          </a:p>
        </p:txBody>
      </p:sp>
    </p:spTree>
    <p:extLst>
      <p:ext uri="{BB962C8B-B14F-4D97-AF65-F5344CB8AC3E}">
        <p14:creationId xmlns:p14="http://schemas.microsoft.com/office/powerpoint/2010/main" val="3885574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77905" y="518160"/>
            <a:ext cx="1769507" cy="1813560"/>
          </a:xfrm>
        </p:spPr>
        <p:txBody>
          <a:bodyPr anchor="b"/>
          <a:lstStyle>
            <a:lvl1pPr>
              <a:defRPr sz="3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32435" y="1119083"/>
            <a:ext cx="2777490" cy="5523442"/>
          </a:xfrm>
        </p:spPr>
        <p:txBody>
          <a:bodyPr anchor="t"/>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r>
              <a:rPr lang="en-US" dirty="0"/>
              <a:t>Click icon to add picture</a:t>
            </a:r>
          </a:p>
        </p:txBody>
      </p:sp>
      <p:sp>
        <p:nvSpPr>
          <p:cNvPr id="4" name="Text Placeholder 3"/>
          <p:cNvSpPr>
            <a:spLocks noGrp="1"/>
          </p:cNvSpPr>
          <p:nvPr>
            <p:ph type="body" sz="half" idx="2"/>
          </p:nvPr>
        </p:nvSpPr>
        <p:spPr>
          <a:xfrm>
            <a:off x="377905" y="2331720"/>
            <a:ext cx="1769507" cy="4319800"/>
          </a:xfrm>
        </p:spPr>
        <p:txBody>
          <a:bodyPr/>
          <a:lstStyle>
            <a:lvl1pPr marL="0" indent="0">
              <a:buNone/>
              <a:defRPr sz="1760"/>
            </a:lvl1pPr>
            <a:lvl2pPr marL="502920" indent="0">
              <a:buNone/>
              <a:defRPr sz="1540"/>
            </a:lvl2pPr>
            <a:lvl3pPr marL="1005840" indent="0">
              <a:buNone/>
              <a:defRPr sz="1320"/>
            </a:lvl3pPr>
            <a:lvl4pPr marL="1508760" indent="0">
              <a:buNone/>
              <a:defRPr sz="1100"/>
            </a:lvl4pPr>
            <a:lvl5pPr marL="2011680" indent="0">
              <a:buNone/>
              <a:defRPr sz="1100"/>
            </a:lvl5pPr>
            <a:lvl6pPr marL="2514600" indent="0">
              <a:buNone/>
              <a:defRPr sz="1100"/>
            </a:lvl6pPr>
            <a:lvl7pPr marL="3017520" indent="0">
              <a:buNone/>
              <a:defRPr sz="1100"/>
            </a:lvl7pPr>
            <a:lvl8pPr marL="3520440" indent="0">
              <a:buNone/>
              <a:defRPr sz="1100"/>
            </a:lvl8pPr>
            <a:lvl9pPr marL="4023360"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8A89E5BE-372F-4D7C-BC0C-F3FB3BEE47A0}" type="datetimeFigureOut">
              <a:rPr lang="en-US" smtClean="0"/>
              <a:t>6/30/2025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6C9A4C5-0CC5-464F-BFFF-2B0C9AFCC597}" type="slidenum">
              <a:rPr lang="en-US" smtClean="0"/>
              <a:t>‹#›</a:t>
            </a:fld>
            <a:endParaRPr lang="en-US" dirty="0"/>
          </a:p>
        </p:txBody>
      </p:sp>
    </p:spTree>
    <p:extLst>
      <p:ext uri="{BB962C8B-B14F-4D97-AF65-F5344CB8AC3E}">
        <p14:creationId xmlns:p14="http://schemas.microsoft.com/office/powerpoint/2010/main" val="3177564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7190" y="413811"/>
            <a:ext cx="4732020" cy="150230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77190" y="2069042"/>
            <a:ext cx="473202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77190" y="7203865"/>
            <a:ext cx="12344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fld id="{8A89E5BE-372F-4D7C-BC0C-F3FB3BEE47A0}" type="datetimeFigureOut">
              <a:rPr lang="en-US" smtClean="0"/>
              <a:t>6/30/2025</a:t>
            </a:fld>
            <a:endParaRPr lang="en-US" dirty="0"/>
          </a:p>
        </p:txBody>
      </p:sp>
      <p:sp>
        <p:nvSpPr>
          <p:cNvPr id="5" name="Footer Placeholder 4"/>
          <p:cNvSpPr>
            <a:spLocks noGrp="1"/>
          </p:cNvSpPr>
          <p:nvPr>
            <p:ph type="ftr" sz="quarter" idx="3"/>
          </p:nvPr>
        </p:nvSpPr>
        <p:spPr>
          <a:xfrm>
            <a:off x="1817370" y="7203865"/>
            <a:ext cx="185166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874770" y="7203865"/>
            <a:ext cx="12344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E6C9A4C5-0CC5-464F-BFFF-2B0C9AFCC597}" type="slidenum">
              <a:rPr lang="en-US" smtClean="0"/>
              <a:t>‹#›</a:t>
            </a:fld>
            <a:endParaRPr lang="en-US" dirty="0"/>
          </a:p>
        </p:txBody>
      </p:sp>
    </p:spTree>
    <p:extLst>
      <p:ext uri="{BB962C8B-B14F-4D97-AF65-F5344CB8AC3E}">
        <p14:creationId xmlns:p14="http://schemas.microsoft.com/office/powerpoint/2010/main" val="35591093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lang="en-US"/>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15AFF-1902-822C-DEC7-C5B4EAD27FA8}"/>
              </a:ext>
            </a:extLst>
          </p:cNvPr>
          <p:cNvSpPr/>
          <p:nvPr/>
        </p:nvSpPr>
        <p:spPr>
          <a:xfrm>
            <a:off x="0" y="602787"/>
            <a:ext cx="5486400" cy="28051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Look at the family tree and complete the sentences.</a:t>
            </a:r>
          </a:p>
          <a:p>
            <a:pPr algn="ctr"/>
            <a:endParaRPr lang="en-US" sz="1600" b="1" dirty="0">
              <a:solidFill>
                <a:sysClr val="windowText" lastClr="000000"/>
              </a:solidFill>
            </a:endParaRPr>
          </a:p>
          <a:p>
            <a:r>
              <a:rPr lang="en-US" sz="1600" dirty="0">
                <a:solidFill>
                  <a:sysClr val="windowText" lastClr="000000"/>
                </a:solidFill>
              </a:rPr>
              <a:t>Sarah is John's sister.</a:t>
            </a:r>
          </a:p>
          <a:p>
            <a:r>
              <a:rPr lang="en-US" sz="1600" dirty="0">
                <a:solidFill>
                  <a:sysClr val="windowText" lastClr="000000"/>
                </a:solidFill>
              </a:rPr>
              <a:t>Tom is Maria's son.</a:t>
            </a:r>
          </a:p>
          <a:p>
            <a:r>
              <a:rPr lang="en-US" sz="1600" dirty="0">
                <a:solidFill>
                  <a:sysClr val="windowText" lastClr="000000"/>
                </a:solidFill>
              </a:rPr>
              <a:t>Lucy is Robert's granddaughter.</a:t>
            </a:r>
          </a:p>
          <a:p>
            <a:endParaRPr lang="en-US" sz="1600" dirty="0">
              <a:solidFill>
                <a:sysClr val="windowText" lastClr="000000"/>
              </a:solidFill>
            </a:endParaRPr>
          </a:p>
          <a:p>
            <a:pPr algn="ctr"/>
            <a:r>
              <a:rPr lang="en-US" sz="1600" b="1" dirty="0">
                <a:solidFill>
                  <a:sysClr val="windowText" lastClr="000000"/>
                </a:solidFill>
              </a:rPr>
              <a:t>Fill in the blanks with the correct family member.</a:t>
            </a:r>
          </a:p>
          <a:p>
            <a:endParaRPr lang="en-US" sz="1600" dirty="0">
              <a:solidFill>
                <a:sysClr val="windowText" lastClr="000000"/>
              </a:solidFill>
            </a:endParaRPr>
          </a:p>
          <a:p>
            <a:r>
              <a:rPr lang="en-US" sz="1600" b="1" dirty="0">
                <a:solidFill>
                  <a:sysClr val="windowText" lastClr="000000"/>
                </a:solidFill>
              </a:rPr>
              <a:t>1. </a:t>
            </a:r>
            <a:r>
              <a:rPr lang="en-US" sz="1600" dirty="0">
                <a:solidFill>
                  <a:sysClr val="windowText" lastClr="000000"/>
                </a:solidFill>
              </a:rPr>
              <a:t>John is Sarah's _______.</a:t>
            </a:r>
          </a:p>
          <a:p>
            <a:r>
              <a:rPr lang="en-US" sz="1600" b="1" dirty="0">
                <a:solidFill>
                  <a:sysClr val="windowText" lastClr="000000"/>
                </a:solidFill>
              </a:rPr>
              <a:t>2. </a:t>
            </a:r>
            <a:r>
              <a:rPr lang="en-US" sz="1600" dirty="0">
                <a:solidFill>
                  <a:sysClr val="windowText" lastClr="000000"/>
                </a:solidFill>
              </a:rPr>
              <a:t>Maria is Tom’s _______.</a:t>
            </a:r>
          </a:p>
          <a:p>
            <a:r>
              <a:rPr lang="en-US" sz="1600" b="1" dirty="0">
                <a:solidFill>
                  <a:sysClr val="windowText" lastClr="000000"/>
                </a:solidFill>
              </a:rPr>
              <a:t>3. </a:t>
            </a:r>
            <a:r>
              <a:rPr lang="en-US" sz="1600" dirty="0">
                <a:solidFill>
                  <a:sysClr val="windowText" lastClr="000000"/>
                </a:solidFill>
              </a:rPr>
              <a:t>Robert is Lucy's ______.</a:t>
            </a:r>
          </a:p>
        </p:txBody>
      </p:sp>
      <p:sp>
        <p:nvSpPr>
          <p:cNvPr id="3" name="Rectangle 2">
            <a:extLst>
              <a:ext uri="{FF2B5EF4-FFF2-40B4-BE49-F238E27FC236}">
                <a16:creationId xmlns:a16="http://schemas.microsoft.com/office/drawing/2014/main" id="{4773BDA7-B52D-21D5-6197-71E831AD617C}"/>
              </a:ext>
            </a:extLst>
          </p:cNvPr>
          <p:cNvSpPr/>
          <p:nvPr/>
        </p:nvSpPr>
        <p:spPr>
          <a:xfrm>
            <a:off x="0" y="3368880"/>
            <a:ext cx="5486400" cy="13938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Match the color to the correct word.</a:t>
            </a:r>
          </a:p>
          <a:p>
            <a:endParaRPr lang="en-US" sz="1600" b="1" dirty="0">
              <a:solidFill>
                <a:sysClr val="windowText" lastClr="000000"/>
              </a:solidFill>
            </a:endParaRPr>
          </a:p>
          <a:p>
            <a:endParaRPr lang="en-US" sz="1600" dirty="0">
              <a:solidFill>
                <a:sysClr val="windowText" lastClr="000000"/>
              </a:solidFill>
            </a:endParaRPr>
          </a:p>
          <a:p>
            <a:r>
              <a:rPr lang="en-US" sz="1600" b="1" dirty="0">
                <a:solidFill>
                  <a:sysClr val="windowText" lastClr="000000"/>
                </a:solidFill>
              </a:rPr>
              <a:t>    1.</a:t>
            </a:r>
            <a:r>
              <a:rPr lang="en-US" sz="1600" dirty="0">
                <a:solidFill>
                  <a:sysClr val="windowText" lastClr="000000"/>
                </a:solidFill>
              </a:rPr>
              <a:t> Red    </a:t>
            </a:r>
            <a:r>
              <a:rPr lang="en-US" sz="1600" b="1" dirty="0">
                <a:solidFill>
                  <a:sysClr val="windowText" lastClr="000000"/>
                </a:solidFill>
              </a:rPr>
              <a:t>2.</a:t>
            </a:r>
            <a:r>
              <a:rPr lang="en-US" sz="1600" dirty="0">
                <a:solidFill>
                  <a:sysClr val="windowText" lastClr="000000"/>
                </a:solidFill>
              </a:rPr>
              <a:t> Blue    </a:t>
            </a:r>
            <a:r>
              <a:rPr lang="en-US" sz="1600" b="1" dirty="0">
                <a:solidFill>
                  <a:sysClr val="windowText" lastClr="000000"/>
                </a:solidFill>
              </a:rPr>
              <a:t>3. </a:t>
            </a:r>
            <a:r>
              <a:rPr lang="en-US" sz="1600" dirty="0">
                <a:solidFill>
                  <a:sysClr val="windowText" lastClr="000000"/>
                </a:solidFill>
              </a:rPr>
              <a:t>Green    </a:t>
            </a:r>
            <a:r>
              <a:rPr lang="en-US" sz="1600" b="1" dirty="0">
                <a:solidFill>
                  <a:sysClr val="windowText" lastClr="000000"/>
                </a:solidFill>
              </a:rPr>
              <a:t>4. </a:t>
            </a:r>
            <a:r>
              <a:rPr lang="en-US" sz="1600" dirty="0">
                <a:solidFill>
                  <a:sysClr val="windowText" lastClr="000000"/>
                </a:solidFill>
              </a:rPr>
              <a:t>Yellow    </a:t>
            </a:r>
            <a:r>
              <a:rPr lang="en-US" sz="1600" b="1" dirty="0">
                <a:solidFill>
                  <a:sysClr val="windowText" lastClr="000000"/>
                </a:solidFill>
              </a:rPr>
              <a:t>5. </a:t>
            </a:r>
            <a:r>
              <a:rPr lang="en-US" sz="1600" dirty="0">
                <a:solidFill>
                  <a:sysClr val="windowText" lastClr="000000"/>
                </a:solidFill>
              </a:rPr>
              <a:t>Black    </a:t>
            </a:r>
            <a:r>
              <a:rPr lang="en-US" sz="1600" b="1" dirty="0">
                <a:solidFill>
                  <a:sysClr val="windowText" lastClr="000000"/>
                </a:solidFill>
              </a:rPr>
              <a:t>6. </a:t>
            </a:r>
            <a:r>
              <a:rPr lang="en-US" sz="1600" dirty="0">
                <a:solidFill>
                  <a:sysClr val="windowText" lastClr="000000"/>
                </a:solidFill>
              </a:rPr>
              <a:t>White</a:t>
            </a:r>
          </a:p>
        </p:txBody>
      </p:sp>
      <p:grpSp>
        <p:nvGrpSpPr>
          <p:cNvPr id="4" name="Group 3">
            <a:extLst>
              <a:ext uri="{FF2B5EF4-FFF2-40B4-BE49-F238E27FC236}">
                <a16:creationId xmlns:a16="http://schemas.microsoft.com/office/drawing/2014/main" id="{54AABF8A-2283-307D-16C0-F487D4405CBC}"/>
              </a:ext>
            </a:extLst>
          </p:cNvPr>
          <p:cNvGrpSpPr/>
          <p:nvPr/>
        </p:nvGrpSpPr>
        <p:grpSpPr>
          <a:xfrm>
            <a:off x="0" y="-1"/>
            <a:ext cx="5486400" cy="511444"/>
            <a:chOff x="0" y="86296"/>
            <a:chExt cx="5486400" cy="511444"/>
          </a:xfrm>
        </p:grpSpPr>
        <p:sp>
          <p:nvSpPr>
            <p:cNvPr id="5" name="Rectangle 4">
              <a:extLst>
                <a:ext uri="{FF2B5EF4-FFF2-40B4-BE49-F238E27FC236}">
                  <a16:creationId xmlns:a16="http://schemas.microsoft.com/office/drawing/2014/main" id="{71229CEC-6B5C-536F-08E1-635A1A5D0993}"/>
                </a:ext>
              </a:extLst>
            </p:cNvPr>
            <p:cNvSpPr/>
            <p:nvPr/>
          </p:nvSpPr>
          <p:spPr>
            <a:xfrm>
              <a:off x="0" y="86296"/>
              <a:ext cx="5486400" cy="511444"/>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A1 Exercise 1</a:t>
              </a:r>
            </a:p>
          </p:txBody>
        </p:sp>
        <p:sp>
          <p:nvSpPr>
            <p:cNvPr id="6" name="TextBox 5">
              <a:extLst>
                <a:ext uri="{FF2B5EF4-FFF2-40B4-BE49-F238E27FC236}">
                  <a16:creationId xmlns:a16="http://schemas.microsoft.com/office/drawing/2014/main" id="{59FDF91C-FDC7-A242-6C3B-22CE3F25CF42}"/>
                </a:ext>
              </a:extLst>
            </p:cNvPr>
            <p:cNvSpPr txBox="1"/>
            <p:nvPr/>
          </p:nvSpPr>
          <p:spPr>
            <a:xfrm>
              <a:off x="2689860" y="177640"/>
              <a:ext cx="2743200" cy="369332"/>
            </a:xfrm>
            <a:prstGeom prst="rect">
              <a:avLst/>
            </a:prstGeom>
            <a:noFill/>
            <a:ln>
              <a:noFill/>
            </a:ln>
          </p:spPr>
          <p:txBody>
            <a:bodyPr wrap="square" rtlCol="0">
              <a:spAutoFit/>
            </a:bodyPr>
            <a:lstStyle/>
            <a:p>
              <a:r>
                <a:rPr lang="en-US" dirty="0"/>
                <a:t>Name:</a:t>
              </a:r>
            </a:p>
          </p:txBody>
        </p:sp>
        <p:cxnSp>
          <p:nvCxnSpPr>
            <p:cNvPr id="7" name="Straight Connector 6">
              <a:extLst>
                <a:ext uri="{FF2B5EF4-FFF2-40B4-BE49-F238E27FC236}">
                  <a16:creationId xmlns:a16="http://schemas.microsoft.com/office/drawing/2014/main" id="{31EA9891-FBA6-1314-A7F2-FC5591ABBAF7}"/>
                </a:ext>
              </a:extLst>
            </p:cNvPr>
            <p:cNvCxnSpPr>
              <a:cxnSpLocks/>
            </p:cNvCxnSpPr>
            <p:nvPr/>
          </p:nvCxnSpPr>
          <p:spPr>
            <a:xfrm>
              <a:off x="0" y="511444"/>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64AA51E5-0261-BA11-76A6-FC52E61D44FF}"/>
              </a:ext>
            </a:extLst>
          </p:cNvPr>
          <p:cNvGrpSpPr/>
          <p:nvPr/>
        </p:nvGrpSpPr>
        <p:grpSpPr>
          <a:xfrm>
            <a:off x="252413" y="3931643"/>
            <a:ext cx="514350" cy="300537"/>
            <a:chOff x="171450" y="3729038"/>
            <a:chExt cx="514350" cy="300537"/>
          </a:xfrm>
        </p:grpSpPr>
        <p:sp>
          <p:nvSpPr>
            <p:cNvPr id="9" name="Rectangle: Rounded Corners 8">
              <a:extLst>
                <a:ext uri="{FF2B5EF4-FFF2-40B4-BE49-F238E27FC236}">
                  <a16:creationId xmlns:a16="http://schemas.microsoft.com/office/drawing/2014/main" id="{4CF98A7E-E0F7-2F6B-15BA-9B98CBB687F4}"/>
                </a:ext>
              </a:extLst>
            </p:cNvPr>
            <p:cNvSpPr/>
            <p:nvPr/>
          </p:nvSpPr>
          <p:spPr>
            <a:xfrm>
              <a:off x="285750" y="3781925"/>
              <a:ext cx="400050" cy="247650"/>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47ABC0AD-C40B-2CE5-6AAD-717AD9C62326}"/>
                </a:ext>
              </a:extLst>
            </p:cNvPr>
            <p:cNvSpPr/>
            <p:nvPr/>
          </p:nvSpPr>
          <p:spPr>
            <a:xfrm>
              <a:off x="171450" y="3729038"/>
              <a:ext cx="233363" cy="157162"/>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24E4B2DD-68CB-B6F7-92C2-967FD12B6983}"/>
              </a:ext>
            </a:extLst>
          </p:cNvPr>
          <p:cNvGrpSpPr/>
          <p:nvPr/>
        </p:nvGrpSpPr>
        <p:grpSpPr>
          <a:xfrm>
            <a:off x="1038225" y="3935407"/>
            <a:ext cx="514350" cy="300537"/>
            <a:chOff x="171450" y="3729038"/>
            <a:chExt cx="514350" cy="300537"/>
          </a:xfrm>
        </p:grpSpPr>
        <p:sp>
          <p:nvSpPr>
            <p:cNvPr id="12" name="Rectangle: Rounded Corners 11">
              <a:extLst>
                <a:ext uri="{FF2B5EF4-FFF2-40B4-BE49-F238E27FC236}">
                  <a16:creationId xmlns:a16="http://schemas.microsoft.com/office/drawing/2014/main" id="{C4CCE73A-E18F-1890-153F-B8206B25A50E}"/>
                </a:ext>
              </a:extLst>
            </p:cNvPr>
            <p:cNvSpPr/>
            <p:nvPr/>
          </p:nvSpPr>
          <p:spPr>
            <a:xfrm>
              <a:off x="285750" y="3781925"/>
              <a:ext cx="400050" cy="247650"/>
            </a:xfrm>
            <a:prstGeom prst="round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07F32F5E-A7DD-8FA1-2F05-396E745E0891}"/>
                </a:ext>
              </a:extLst>
            </p:cNvPr>
            <p:cNvSpPr/>
            <p:nvPr/>
          </p:nvSpPr>
          <p:spPr>
            <a:xfrm>
              <a:off x="171450" y="3729038"/>
              <a:ext cx="233363" cy="157162"/>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6E986CFF-4DF2-A456-DD1F-A5BEA18DB48E}"/>
              </a:ext>
            </a:extLst>
          </p:cNvPr>
          <p:cNvGrpSpPr/>
          <p:nvPr/>
        </p:nvGrpSpPr>
        <p:grpSpPr>
          <a:xfrm>
            <a:off x="1838325" y="3935407"/>
            <a:ext cx="514350" cy="300537"/>
            <a:chOff x="171450" y="3729038"/>
            <a:chExt cx="514350" cy="300537"/>
          </a:xfrm>
        </p:grpSpPr>
        <p:sp>
          <p:nvSpPr>
            <p:cNvPr id="15" name="Rectangle: Rounded Corners 14">
              <a:extLst>
                <a:ext uri="{FF2B5EF4-FFF2-40B4-BE49-F238E27FC236}">
                  <a16:creationId xmlns:a16="http://schemas.microsoft.com/office/drawing/2014/main" id="{D2C39F4D-72ED-EAB5-4B78-E3CF75BB304E}"/>
                </a:ext>
              </a:extLst>
            </p:cNvPr>
            <p:cNvSpPr/>
            <p:nvPr/>
          </p:nvSpPr>
          <p:spPr>
            <a:xfrm>
              <a:off x="285750" y="3781925"/>
              <a:ext cx="400050" cy="24765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05CDC994-5E93-9D86-310C-1EFB85D2D1D4}"/>
                </a:ext>
              </a:extLst>
            </p:cNvPr>
            <p:cNvSpPr/>
            <p:nvPr/>
          </p:nvSpPr>
          <p:spPr>
            <a:xfrm>
              <a:off x="171450" y="3729038"/>
              <a:ext cx="233363" cy="157162"/>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F7B340F6-EF9F-E7A3-BE4C-F8CCFA3E6BBE}"/>
              </a:ext>
            </a:extLst>
          </p:cNvPr>
          <p:cNvGrpSpPr/>
          <p:nvPr/>
        </p:nvGrpSpPr>
        <p:grpSpPr>
          <a:xfrm>
            <a:off x="2714625" y="3928514"/>
            <a:ext cx="514350" cy="300537"/>
            <a:chOff x="171450" y="3729038"/>
            <a:chExt cx="514350" cy="300537"/>
          </a:xfrm>
        </p:grpSpPr>
        <p:sp>
          <p:nvSpPr>
            <p:cNvPr id="18" name="Rectangle: Rounded Corners 17">
              <a:extLst>
                <a:ext uri="{FF2B5EF4-FFF2-40B4-BE49-F238E27FC236}">
                  <a16:creationId xmlns:a16="http://schemas.microsoft.com/office/drawing/2014/main" id="{B71EFB1A-B566-8BB7-867A-C1BE4116B25D}"/>
                </a:ext>
              </a:extLst>
            </p:cNvPr>
            <p:cNvSpPr/>
            <p:nvPr/>
          </p:nvSpPr>
          <p:spPr>
            <a:xfrm>
              <a:off x="285750" y="3781925"/>
              <a:ext cx="400050" cy="247650"/>
            </a:xfrm>
            <a:prstGeom prst="roundRect">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9060163-437D-CDA1-3FC8-D16E389A189B}"/>
                </a:ext>
              </a:extLst>
            </p:cNvPr>
            <p:cNvSpPr/>
            <p:nvPr/>
          </p:nvSpPr>
          <p:spPr>
            <a:xfrm>
              <a:off x="171450" y="3729038"/>
              <a:ext cx="233363" cy="157162"/>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1440BCA8-A843-FEBA-240A-358E4BA383A4}"/>
              </a:ext>
            </a:extLst>
          </p:cNvPr>
          <p:cNvGrpSpPr/>
          <p:nvPr/>
        </p:nvGrpSpPr>
        <p:grpSpPr>
          <a:xfrm>
            <a:off x="3590925" y="3928514"/>
            <a:ext cx="514350" cy="300537"/>
            <a:chOff x="171450" y="3729038"/>
            <a:chExt cx="514350" cy="300537"/>
          </a:xfrm>
        </p:grpSpPr>
        <p:sp>
          <p:nvSpPr>
            <p:cNvPr id="21" name="Rectangle: Rounded Corners 20">
              <a:extLst>
                <a:ext uri="{FF2B5EF4-FFF2-40B4-BE49-F238E27FC236}">
                  <a16:creationId xmlns:a16="http://schemas.microsoft.com/office/drawing/2014/main" id="{CDB2134B-FC8C-8676-A6E2-176669ECD045}"/>
                </a:ext>
              </a:extLst>
            </p:cNvPr>
            <p:cNvSpPr/>
            <p:nvPr/>
          </p:nvSpPr>
          <p:spPr>
            <a:xfrm>
              <a:off x="285750" y="3781925"/>
              <a:ext cx="400050" cy="247650"/>
            </a:xfrm>
            <a:prstGeom prst="roundRect">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7882CCE3-521A-A4C3-B549-15AAFA62A723}"/>
                </a:ext>
              </a:extLst>
            </p:cNvPr>
            <p:cNvSpPr/>
            <p:nvPr/>
          </p:nvSpPr>
          <p:spPr>
            <a:xfrm>
              <a:off x="171450" y="3729038"/>
              <a:ext cx="233363" cy="157162"/>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588E4099-8CC3-7E02-4715-EC90526733FE}"/>
              </a:ext>
            </a:extLst>
          </p:cNvPr>
          <p:cNvGrpSpPr/>
          <p:nvPr/>
        </p:nvGrpSpPr>
        <p:grpSpPr>
          <a:xfrm>
            <a:off x="4400550" y="3928514"/>
            <a:ext cx="514350" cy="300537"/>
            <a:chOff x="171450" y="3729038"/>
            <a:chExt cx="514350" cy="300537"/>
          </a:xfrm>
        </p:grpSpPr>
        <p:sp>
          <p:nvSpPr>
            <p:cNvPr id="24" name="Rectangle: Rounded Corners 23">
              <a:extLst>
                <a:ext uri="{FF2B5EF4-FFF2-40B4-BE49-F238E27FC236}">
                  <a16:creationId xmlns:a16="http://schemas.microsoft.com/office/drawing/2014/main" id="{FD731D49-D785-E9DB-F83B-EBCA8CB0D725}"/>
                </a:ext>
              </a:extLst>
            </p:cNvPr>
            <p:cNvSpPr/>
            <p:nvPr/>
          </p:nvSpPr>
          <p:spPr>
            <a:xfrm>
              <a:off x="285750" y="3781925"/>
              <a:ext cx="400050" cy="247650"/>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433F7FFC-092E-C3C4-7089-706DBB2EB91A}"/>
                </a:ext>
              </a:extLst>
            </p:cNvPr>
            <p:cNvSpPr/>
            <p:nvPr/>
          </p:nvSpPr>
          <p:spPr>
            <a:xfrm>
              <a:off x="171450" y="3729038"/>
              <a:ext cx="233363" cy="157162"/>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a:extLst>
              <a:ext uri="{FF2B5EF4-FFF2-40B4-BE49-F238E27FC236}">
                <a16:creationId xmlns:a16="http://schemas.microsoft.com/office/drawing/2014/main" id="{E95078FD-58A4-38C7-6760-2C906F447FE2}"/>
              </a:ext>
            </a:extLst>
          </p:cNvPr>
          <p:cNvSpPr/>
          <p:nvPr/>
        </p:nvSpPr>
        <p:spPr>
          <a:xfrm>
            <a:off x="0" y="4816258"/>
            <a:ext cx="5486400" cy="18573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Complete the sentences with the correct words:</a:t>
            </a:r>
          </a:p>
          <a:p>
            <a:pPr algn="ctr"/>
            <a:endParaRPr lang="en-US" sz="1600" b="1" dirty="0">
              <a:solidFill>
                <a:sysClr val="windowText" lastClr="000000"/>
              </a:solidFill>
            </a:endParaRPr>
          </a:p>
          <a:p>
            <a:r>
              <a:rPr lang="en-US" sz="1600" b="1" dirty="0">
                <a:solidFill>
                  <a:sysClr val="windowText" lastClr="000000"/>
                </a:solidFill>
              </a:rPr>
              <a:t>1. </a:t>
            </a:r>
            <a:r>
              <a:rPr lang="en-US" sz="1600" dirty="0">
                <a:solidFill>
                  <a:sysClr val="windowText" lastClr="000000"/>
                </a:solidFill>
              </a:rPr>
              <a:t>Hi, my name is ______.</a:t>
            </a:r>
          </a:p>
          <a:p>
            <a:r>
              <a:rPr lang="en-US" sz="1600" b="1" dirty="0">
                <a:solidFill>
                  <a:sysClr val="windowText" lastClr="000000"/>
                </a:solidFill>
              </a:rPr>
              <a:t>2. </a:t>
            </a:r>
            <a:r>
              <a:rPr lang="en-US" sz="1600" dirty="0">
                <a:solidFill>
                  <a:sysClr val="windowText" lastClr="000000"/>
                </a:solidFill>
              </a:rPr>
              <a:t>I am from ______.</a:t>
            </a:r>
          </a:p>
          <a:p>
            <a:r>
              <a:rPr lang="en-US" sz="1600" b="1" dirty="0">
                <a:solidFill>
                  <a:sysClr val="windowText" lastClr="000000"/>
                </a:solidFill>
              </a:rPr>
              <a:t>3. </a:t>
            </a:r>
            <a:r>
              <a:rPr lang="en-US" sz="1600" dirty="0">
                <a:solidFill>
                  <a:sysClr val="windowText" lastClr="000000"/>
                </a:solidFill>
              </a:rPr>
              <a:t>I have one ______.</a:t>
            </a:r>
          </a:p>
          <a:p>
            <a:r>
              <a:rPr lang="en-US" sz="1600" b="1" dirty="0">
                <a:solidFill>
                  <a:sysClr val="windowText" lastClr="000000"/>
                </a:solidFill>
              </a:rPr>
              <a:t>4. </a:t>
            </a:r>
            <a:r>
              <a:rPr lang="en-US" sz="1600" dirty="0">
                <a:solidFill>
                  <a:sysClr val="windowText" lastClr="000000"/>
                </a:solidFill>
              </a:rPr>
              <a:t>Today is ______.</a:t>
            </a:r>
          </a:p>
          <a:p>
            <a:r>
              <a:rPr lang="en-US" sz="1600" b="1" dirty="0">
                <a:solidFill>
                  <a:sysClr val="windowText" lastClr="000000"/>
                </a:solidFill>
              </a:rPr>
              <a:t>5. </a:t>
            </a:r>
            <a:r>
              <a:rPr lang="en-US" sz="1600" dirty="0">
                <a:solidFill>
                  <a:sysClr val="windowText" lastClr="000000"/>
                </a:solidFill>
              </a:rPr>
              <a:t>The sky is ______.</a:t>
            </a:r>
          </a:p>
        </p:txBody>
      </p:sp>
      <p:cxnSp>
        <p:nvCxnSpPr>
          <p:cNvPr id="27" name="Straight Connector 26">
            <a:extLst>
              <a:ext uri="{FF2B5EF4-FFF2-40B4-BE49-F238E27FC236}">
                <a16:creationId xmlns:a16="http://schemas.microsoft.com/office/drawing/2014/main" id="{38694A9A-A5E2-3321-313E-B2956757707D}"/>
              </a:ext>
            </a:extLst>
          </p:cNvPr>
          <p:cNvCxnSpPr>
            <a:cxnSpLocks/>
          </p:cNvCxnSpPr>
          <p:nvPr/>
        </p:nvCxnSpPr>
        <p:spPr>
          <a:xfrm>
            <a:off x="0" y="7772400"/>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763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15AFF-1902-822C-DEC7-C5B4EAD27FA8}"/>
              </a:ext>
            </a:extLst>
          </p:cNvPr>
          <p:cNvSpPr/>
          <p:nvPr/>
        </p:nvSpPr>
        <p:spPr>
          <a:xfrm>
            <a:off x="0" y="1010460"/>
            <a:ext cx="5486400" cy="18573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Vocabulary</a:t>
            </a: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 Places in Town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Match the place with the correct image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latin typeface="Calibri" panose="020F0502020204030204"/>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latin typeface="Calibri" panose="020F0502020204030204"/>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Supermarket</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Park</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lang="en-US" sz="1600" dirty="0">
                <a:solidFill>
                  <a:sysClr val="windowText" lastClr="000000"/>
                </a:solidFill>
                <a:latin typeface="Calibri" panose="020F0502020204030204"/>
              </a:rPr>
              <a:t>School</a:t>
            </a:r>
          </a:p>
        </p:txBody>
      </p:sp>
      <p:pic>
        <p:nvPicPr>
          <p:cNvPr id="12" name="Picture 11">
            <a:extLst>
              <a:ext uri="{FF2B5EF4-FFF2-40B4-BE49-F238E27FC236}">
                <a16:creationId xmlns:a16="http://schemas.microsoft.com/office/drawing/2014/main" id="{588EE8CC-7F3A-CE02-1ABE-287ED0154999}"/>
              </a:ext>
            </a:extLst>
          </p:cNvPr>
          <p:cNvPicPr>
            <a:picLocks noChangeAspect="1"/>
          </p:cNvPicPr>
          <p:nvPr/>
        </p:nvPicPr>
        <p:blipFill>
          <a:blip r:embed="rId2"/>
          <a:srcRect t="2960"/>
          <a:stretch/>
        </p:blipFill>
        <p:spPr>
          <a:xfrm>
            <a:off x="437197" y="1130300"/>
            <a:ext cx="4486275" cy="1358722"/>
          </a:xfrm>
          <a:prstGeom prst="rect">
            <a:avLst/>
          </a:prstGeom>
        </p:spPr>
      </p:pic>
      <p:grpSp>
        <p:nvGrpSpPr>
          <p:cNvPr id="4" name="Group 3">
            <a:extLst>
              <a:ext uri="{FF2B5EF4-FFF2-40B4-BE49-F238E27FC236}">
                <a16:creationId xmlns:a16="http://schemas.microsoft.com/office/drawing/2014/main" id="{54AABF8A-2283-307D-16C0-F487D4405CBC}"/>
              </a:ext>
            </a:extLst>
          </p:cNvPr>
          <p:cNvGrpSpPr/>
          <p:nvPr/>
        </p:nvGrpSpPr>
        <p:grpSpPr>
          <a:xfrm>
            <a:off x="0" y="-1"/>
            <a:ext cx="5486400" cy="511444"/>
            <a:chOff x="0" y="86296"/>
            <a:chExt cx="5486400" cy="511444"/>
          </a:xfrm>
        </p:grpSpPr>
        <p:sp>
          <p:nvSpPr>
            <p:cNvPr id="5" name="Rectangle 4">
              <a:extLst>
                <a:ext uri="{FF2B5EF4-FFF2-40B4-BE49-F238E27FC236}">
                  <a16:creationId xmlns:a16="http://schemas.microsoft.com/office/drawing/2014/main" id="{71229CEC-6B5C-536F-08E1-635A1A5D0993}"/>
                </a:ext>
              </a:extLst>
            </p:cNvPr>
            <p:cNvSpPr/>
            <p:nvPr/>
          </p:nvSpPr>
          <p:spPr>
            <a:xfrm>
              <a:off x="0" y="86296"/>
              <a:ext cx="5486400" cy="511444"/>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A1 Exercise 9</a:t>
              </a:r>
            </a:p>
          </p:txBody>
        </p:sp>
        <p:sp>
          <p:nvSpPr>
            <p:cNvPr id="6" name="TextBox 5">
              <a:extLst>
                <a:ext uri="{FF2B5EF4-FFF2-40B4-BE49-F238E27FC236}">
                  <a16:creationId xmlns:a16="http://schemas.microsoft.com/office/drawing/2014/main" id="{59FDF91C-FDC7-A242-6C3B-22CE3F25CF42}"/>
                </a:ext>
              </a:extLst>
            </p:cNvPr>
            <p:cNvSpPr txBox="1"/>
            <p:nvPr/>
          </p:nvSpPr>
          <p:spPr>
            <a:xfrm>
              <a:off x="2689860" y="177640"/>
              <a:ext cx="2743200" cy="369332"/>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Name:</a:t>
              </a:r>
            </a:p>
          </p:txBody>
        </p:sp>
        <p:cxnSp>
          <p:nvCxnSpPr>
            <p:cNvPr id="7" name="Straight Connector 6">
              <a:extLst>
                <a:ext uri="{FF2B5EF4-FFF2-40B4-BE49-F238E27FC236}">
                  <a16:creationId xmlns:a16="http://schemas.microsoft.com/office/drawing/2014/main" id="{31EA9891-FBA6-1314-A7F2-FC5591ABBAF7}"/>
                </a:ext>
              </a:extLst>
            </p:cNvPr>
            <p:cNvCxnSpPr>
              <a:cxnSpLocks/>
            </p:cNvCxnSpPr>
            <p:nvPr/>
          </p:nvCxnSpPr>
          <p:spPr>
            <a:xfrm>
              <a:off x="0" y="511444"/>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773BDA7-B52D-21D5-6197-71E831AD617C}"/>
              </a:ext>
            </a:extLst>
          </p:cNvPr>
          <p:cNvSpPr/>
          <p:nvPr/>
        </p:nvSpPr>
        <p:spPr>
          <a:xfrm>
            <a:off x="0" y="3113263"/>
            <a:ext cx="5486400" cy="2235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Prepositions of Place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Calibri" panose="020F0502020204030204"/>
              </a:rPr>
              <a:t>Fill in the blanks with the correct preposition:</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The park is ___ the school.</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The bank is ___ Main Street.</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The library is ___ the school.</a:t>
            </a:r>
            <a:endParaRPr lang="en-US" sz="1600" dirty="0">
              <a:solidFill>
                <a:sysClr val="windowText" lastClr="000000"/>
              </a:solidFill>
              <a:latin typeface="Calibri" panose="020F0502020204030204"/>
            </a:endParaRPr>
          </a:p>
        </p:txBody>
      </p:sp>
      <p:sp>
        <p:nvSpPr>
          <p:cNvPr id="20" name="Rectangle 19">
            <a:extLst>
              <a:ext uri="{FF2B5EF4-FFF2-40B4-BE49-F238E27FC236}">
                <a16:creationId xmlns:a16="http://schemas.microsoft.com/office/drawing/2014/main" id="{7DCC4DF9-B9CD-F56E-2013-3DD8DFB714A1}"/>
              </a:ext>
            </a:extLst>
          </p:cNvPr>
          <p:cNvSpPr/>
          <p:nvPr/>
        </p:nvSpPr>
        <p:spPr>
          <a:xfrm>
            <a:off x="0" y="5266233"/>
            <a:ext cx="5486400" cy="21161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Draw a simple map of your town or neighborhood.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Label the different places and write directions from your house to one of the places on your map.</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u="sng" dirty="0">
                <a:solidFill>
                  <a:sysClr val="windowText" lastClr="000000"/>
                </a:solidFill>
                <a:latin typeface="Calibri" panose="020F0502020204030204"/>
              </a:rPr>
              <a:t>Example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i="0" strike="noStrike" kern="1200" cap="none" spc="0" normalizeH="0" baseline="0" noProof="0" dirty="0">
                <a:ln>
                  <a:noFill/>
                </a:ln>
                <a:solidFill>
                  <a:sysClr val="windowText" lastClr="000000"/>
                </a:solidFill>
                <a:effectLst/>
                <a:uLnTx/>
                <a:uFillTx/>
                <a:latin typeface="Calibri" panose="020F0502020204030204"/>
                <a:ea typeface="+mn-ea"/>
                <a:cs typeface="+mn-cs"/>
              </a:rPr>
              <a:t>Draw your house, school, supermarket, and park.</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i="0"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i="0" strike="noStrike" kern="1200" cap="none" spc="0" normalizeH="0" baseline="0" noProof="0" dirty="0">
                <a:ln>
                  <a:noFill/>
                </a:ln>
                <a:solidFill>
                  <a:sysClr val="windowText" lastClr="000000"/>
                </a:solidFill>
                <a:effectLst/>
                <a:uLnTx/>
                <a:uFillTx/>
                <a:latin typeface="Calibri" panose="020F0502020204030204"/>
                <a:ea typeface="+mn-ea"/>
                <a:cs typeface="+mn-cs"/>
              </a:rPr>
              <a:t>‘Go straight, turn left at the school, and the park is on your right.’</a:t>
            </a:r>
          </a:p>
        </p:txBody>
      </p:sp>
      <p:cxnSp>
        <p:nvCxnSpPr>
          <p:cNvPr id="8" name="Straight Connector 7">
            <a:extLst>
              <a:ext uri="{FF2B5EF4-FFF2-40B4-BE49-F238E27FC236}">
                <a16:creationId xmlns:a16="http://schemas.microsoft.com/office/drawing/2014/main" id="{54BE68D8-FDE5-2DAD-959F-80617E3FF385}"/>
              </a:ext>
            </a:extLst>
          </p:cNvPr>
          <p:cNvCxnSpPr>
            <a:cxnSpLocks/>
          </p:cNvCxnSpPr>
          <p:nvPr/>
        </p:nvCxnSpPr>
        <p:spPr>
          <a:xfrm>
            <a:off x="0" y="7772400"/>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879CC27-80F8-360C-567F-BA6917BB9518}"/>
              </a:ext>
            </a:extLst>
          </p:cNvPr>
          <p:cNvGrpSpPr/>
          <p:nvPr/>
        </p:nvGrpSpPr>
        <p:grpSpPr>
          <a:xfrm>
            <a:off x="437197" y="2266830"/>
            <a:ext cx="3461703" cy="222192"/>
            <a:chOff x="437197" y="2266830"/>
            <a:chExt cx="3461703" cy="222192"/>
          </a:xfrm>
        </p:grpSpPr>
        <p:sp>
          <p:nvSpPr>
            <p:cNvPr id="17" name="Rectangle: Rounded Corners 16">
              <a:extLst>
                <a:ext uri="{FF2B5EF4-FFF2-40B4-BE49-F238E27FC236}">
                  <a16:creationId xmlns:a16="http://schemas.microsoft.com/office/drawing/2014/main" id="{807BBD1D-0692-A626-57A6-8EE6F448C5C8}"/>
                </a:ext>
              </a:extLst>
            </p:cNvPr>
            <p:cNvSpPr/>
            <p:nvPr/>
          </p:nvSpPr>
          <p:spPr>
            <a:xfrm>
              <a:off x="437197" y="2266830"/>
              <a:ext cx="299403" cy="222192"/>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233B83D2-312B-EC9D-C4E2-12AECECA9638}"/>
                </a:ext>
              </a:extLst>
            </p:cNvPr>
            <p:cNvSpPr/>
            <p:nvPr/>
          </p:nvSpPr>
          <p:spPr>
            <a:xfrm>
              <a:off x="1985644" y="2266830"/>
              <a:ext cx="299403" cy="222192"/>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B4B395B8-BADF-8832-3481-0826A22A685E}"/>
                </a:ext>
              </a:extLst>
            </p:cNvPr>
            <p:cNvSpPr/>
            <p:nvPr/>
          </p:nvSpPr>
          <p:spPr>
            <a:xfrm>
              <a:off x="3599497" y="2266830"/>
              <a:ext cx="299403" cy="222192"/>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09612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4DE5B5-6147-2D16-DBAD-46988FB5AC3A}"/>
              </a:ext>
            </a:extLst>
          </p:cNvPr>
          <p:cNvPicPr>
            <a:picLocks noChangeAspect="1"/>
          </p:cNvPicPr>
          <p:nvPr/>
        </p:nvPicPr>
        <p:blipFill>
          <a:blip r:embed="rId2"/>
          <a:stretch>
            <a:fillRect/>
          </a:stretch>
        </p:blipFill>
        <p:spPr>
          <a:xfrm>
            <a:off x="356235" y="1250772"/>
            <a:ext cx="4667250" cy="1238250"/>
          </a:xfrm>
          <a:prstGeom prst="rect">
            <a:avLst/>
          </a:prstGeom>
        </p:spPr>
      </p:pic>
      <p:sp>
        <p:nvSpPr>
          <p:cNvPr id="2" name="Rectangle 1">
            <a:extLst>
              <a:ext uri="{FF2B5EF4-FFF2-40B4-BE49-F238E27FC236}">
                <a16:creationId xmlns:a16="http://schemas.microsoft.com/office/drawing/2014/main" id="{8D615AFF-1902-822C-DEC7-C5B4EAD27FA8}"/>
              </a:ext>
            </a:extLst>
          </p:cNvPr>
          <p:cNvSpPr/>
          <p:nvPr/>
        </p:nvSpPr>
        <p:spPr>
          <a:xfrm>
            <a:off x="0" y="605262"/>
            <a:ext cx="5486400" cy="6321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Vocabulary</a:t>
            </a: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 Body Parts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Label the body parts in the diagram</a:t>
            </a:r>
          </a:p>
        </p:txBody>
      </p:sp>
      <p:grpSp>
        <p:nvGrpSpPr>
          <p:cNvPr id="4" name="Group 3">
            <a:extLst>
              <a:ext uri="{FF2B5EF4-FFF2-40B4-BE49-F238E27FC236}">
                <a16:creationId xmlns:a16="http://schemas.microsoft.com/office/drawing/2014/main" id="{54AABF8A-2283-307D-16C0-F487D4405CBC}"/>
              </a:ext>
            </a:extLst>
          </p:cNvPr>
          <p:cNvGrpSpPr/>
          <p:nvPr/>
        </p:nvGrpSpPr>
        <p:grpSpPr>
          <a:xfrm>
            <a:off x="0" y="-1"/>
            <a:ext cx="5486400" cy="511444"/>
            <a:chOff x="0" y="86296"/>
            <a:chExt cx="5486400" cy="511444"/>
          </a:xfrm>
        </p:grpSpPr>
        <p:sp>
          <p:nvSpPr>
            <p:cNvPr id="5" name="Rectangle 4">
              <a:extLst>
                <a:ext uri="{FF2B5EF4-FFF2-40B4-BE49-F238E27FC236}">
                  <a16:creationId xmlns:a16="http://schemas.microsoft.com/office/drawing/2014/main" id="{71229CEC-6B5C-536F-08E1-635A1A5D0993}"/>
                </a:ext>
              </a:extLst>
            </p:cNvPr>
            <p:cNvSpPr/>
            <p:nvPr/>
          </p:nvSpPr>
          <p:spPr>
            <a:xfrm>
              <a:off x="0" y="86296"/>
              <a:ext cx="5486400" cy="511444"/>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A1 Exercise 10</a:t>
              </a:r>
            </a:p>
          </p:txBody>
        </p:sp>
        <p:sp>
          <p:nvSpPr>
            <p:cNvPr id="6" name="TextBox 5">
              <a:extLst>
                <a:ext uri="{FF2B5EF4-FFF2-40B4-BE49-F238E27FC236}">
                  <a16:creationId xmlns:a16="http://schemas.microsoft.com/office/drawing/2014/main" id="{59FDF91C-FDC7-A242-6C3B-22CE3F25CF42}"/>
                </a:ext>
              </a:extLst>
            </p:cNvPr>
            <p:cNvSpPr txBox="1"/>
            <p:nvPr/>
          </p:nvSpPr>
          <p:spPr>
            <a:xfrm>
              <a:off x="2689860" y="177640"/>
              <a:ext cx="2743200" cy="369332"/>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Name:</a:t>
              </a:r>
            </a:p>
          </p:txBody>
        </p:sp>
        <p:cxnSp>
          <p:nvCxnSpPr>
            <p:cNvPr id="7" name="Straight Connector 6">
              <a:extLst>
                <a:ext uri="{FF2B5EF4-FFF2-40B4-BE49-F238E27FC236}">
                  <a16:creationId xmlns:a16="http://schemas.microsoft.com/office/drawing/2014/main" id="{31EA9891-FBA6-1314-A7F2-FC5591ABBAF7}"/>
                </a:ext>
              </a:extLst>
            </p:cNvPr>
            <p:cNvCxnSpPr>
              <a:cxnSpLocks/>
            </p:cNvCxnSpPr>
            <p:nvPr/>
          </p:nvCxnSpPr>
          <p:spPr>
            <a:xfrm>
              <a:off x="0" y="511444"/>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773BDA7-B52D-21D5-6197-71E831AD617C}"/>
              </a:ext>
            </a:extLst>
          </p:cNvPr>
          <p:cNvSpPr/>
          <p:nvPr/>
        </p:nvSpPr>
        <p:spPr>
          <a:xfrm>
            <a:off x="0" y="2861766"/>
            <a:ext cx="5486400" cy="2235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Vocabulary: </a:t>
            </a: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Basic Health</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Calibri" panose="020F0502020204030204"/>
              </a:rPr>
              <a:t>Match the health word with the correct definition:</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A person who helps you when you are sick.</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Something you take to feel better.</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When your body temperature is high.</a:t>
            </a:r>
            <a:endParaRPr lang="en-US" sz="1600" dirty="0">
              <a:solidFill>
                <a:sysClr val="windowText" lastClr="000000"/>
              </a:solidFill>
              <a:latin typeface="Calibri" panose="020F0502020204030204"/>
            </a:endParaRPr>
          </a:p>
        </p:txBody>
      </p:sp>
      <p:sp>
        <p:nvSpPr>
          <p:cNvPr id="20" name="Rectangle 19">
            <a:extLst>
              <a:ext uri="{FF2B5EF4-FFF2-40B4-BE49-F238E27FC236}">
                <a16:creationId xmlns:a16="http://schemas.microsoft.com/office/drawing/2014/main" id="{7DCC4DF9-B9CD-F56E-2013-3DD8DFB714A1}"/>
              </a:ext>
            </a:extLst>
          </p:cNvPr>
          <p:cNvSpPr/>
          <p:nvPr/>
        </p:nvSpPr>
        <p:spPr>
          <a:xfrm>
            <a:off x="0" y="5266233"/>
            <a:ext cx="5486400" cy="21161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Calibri" panose="020F0502020204030204"/>
              </a:rPr>
              <a:t>W</a:t>
            </a: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rite a short paragraph about a time when you were sick.</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b="1" dirty="0">
              <a:solidFill>
                <a:sysClr val="windowText" lastClr="000000"/>
              </a:solidFill>
              <a:latin typeface="Calibri" panose="020F0502020204030204"/>
            </a:endParaRPr>
          </a:p>
          <a:p>
            <a:pPr marL="0" marR="0" lvl="0" indent="0" defTabSz="457200" rtl="0" eaLnBrk="1" fontAlgn="auto" latinLnBrk="0" hangingPunct="1">
              <a:lnSpc>
                <a:spcPct val="100000"/>
              </a:lnSpc>
              <a:spcBef>
                <a:spcPts val="0"/>
              </a:spcBef>
              <a:spcAft>
                <a:spcPts val="0"/>
              </a:spcAft>
              <a:buClrTx/>
              <a:buSzTx/>
              <a:buFontTx/>
              <a:buNone/>
              <a:tabLst/>
              <a:defRPr/>
            </a:pPr>
            <a:r>
              <a:rPr lang="en-US" sz="1600" b="1" u="sng" dirty="0">
                <a:solidFill>
                  <a:sysClr val="windowText" lastClr="000000"/>
                </a:solidFill>
                <a:latin typeface="Calibri" panose="020F0502020204030204"/>
              </a:rPr>
              <a:t>Example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i="0" strike="noStrike" kern="1200" cap="none" spc="0" normalizeH="0" baseline="0" noProof="0" dirty="0">
                <a:ln>
                  <a:noFill/>
                </a:ln>
                <a:solidFill>
                  <a:sysClr val="windowText" lastClr="000000"/>
                </a:solidFill>
                <a:effectLst/>
                <a:uLnTx/>
                <a:uFillTx/>
                <a:latin typeface="Calibri" panose="020F0502020204030204"/>
                <a:ea typeface="+mn-ea"/>
                <a:cs typeface="+mn-cs"/>
              </a:rPr>
              <a:t>Last month, I had a cold. I had a sore throat and a cough. I took some medicine and rested at home. After a few days, I felt better.</a:t>
            </a:r>
          </a:p>
        </p:txBody>
      </p:sp>
      <p:cxnSp>
        <p:nvCxnSpPr>
          <p:cNvPr id="8" name="Straight Connector 7">
            <a:extLst>
              <a:ext uri="{FF2B5EF4-FFF2-40B4-BE49-F238E27FC236}">
                <a16:creationId xmlns:a16="http://schemas.microsoft.com/office/drawing/2014/main" id="{54BE68D8-FDE5-2DAD-959F-80617E3FF385}"/>
              </a:ext>
            </a:extLst>
          </p:cNvPr>
          <p:cNvCxnSpPr>
            <a:cxnSpLocks/>
          </p:cNvCxnSpPr>
          <p:nvPr/>
        </p:nvCxnSpPr>
        <p:spPr>
          <a:xfrm>
            <a:off x="0" y="7772400"/>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879CC27-80F8-360C-567F-BA6917BB9518}"/>
              </a:ext>
            </a:extLst>
          </p:cNvPr>
          <p:cNvGrpSpPr/>
          <p:nvPr/>
        </p:nvGrpSpPr>
        <p:grpSpPr>
          <a:xfrm>
            <a:off x="437197" y="2266830"/>
            <a:ext cx="3461703" cy="222192"/>
            <a:chOff x="437197" y="2266830"/>
            <a:chExt cx="3461703" cy="222192"/>
          </a:xfrm>
        </p:grpSpPr>
        <p:sp>
          <p:nvSpPr>
            <p:cNvPr id="17" name="Rectangle: Rounded Corners 16">
              <a:extLst>
                <a:ext uri="{FF2B5EF4-FFF2-40B4-BE49-F238E27FC236}">
                  <a16:creationId xmlns:a16="http://schemas.microsoft.com/office/drawing/2014/main" id="{807BBD1D-0692-A626-57A6-8EE6F448C5C8}"/>
                </a:ext>
              </a:extLst>
            </p:cNvPr>
            <p:cNvSpPr/>
            <p:nvPr/>
          </p:nvSpPr>
          <p:spPr>
            <a:xfrm>
              <a:off x="437197" y="2266830"/>
              <a:ext cx="299403" cy="222192"/>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233B83D2-312B-EC9D-C4E2-12AECECA9638}"/>
                </a:ext>
              </a:extLst>
            </p:cNvPr>
            <p:cNvSpPr/>
            <p:nvPr/>
          </p:nvSpPr>
          <p:spPr>
            <a:xfrm>
              <a:off x="1985644" y="2266830"/>
              <a:ext cx="299403" cy="222192"/>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B4B395B8-BADF-8832-3481-0826A22A685E}"/>
                </a:ext>
              </a:extLst>
            </p:cNvPr>
            <p:cNvSpPr/>
            <p:nvPr/>
          </p:nvSpPr>
          <p:spPr>
            <a:xfrm>
              <a:off x="3599497" y="2266830"/>
              <a:ext cx="299403" cy="222192"/>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1" name="Table 10">
            <a:extLst>
              <a:ext uri="{FF2B5EF4-FFF2-40B4-BE49-F238E27FC236}">
                <a16:creationId xmlns:a16="http://schemas.microsoft.com/office/drawing/2014/main" id="{8F5B42F4-45CB-421A-239F-FFA199C1C5D6}"/>
              </a:ext>
            </a:extLst>
          </p:cNvPr>
          <p:cNvGraphicFramePr>
            <a:graphicFrameLocks noGrp="1"/>
          </p:cNvGraphicFramePr>
          <p:nvPr>
            <p:extLst>
              <p:ext uri="{D42A27DB-BD31-4B8C-83A1-F6EECF244321}">
                <p14:modId xmlns:p14="http://schemas.microsoft.com/office/powerpoint/2010/main" val="1926434263"/>
              </p:ext>
            </p:extLst>
          </p:nvPr>
        </p:nvGraphicFramePr>
        <p:xfrm>
          <a:off x="861060" y="4811109"/>
          <a:ext cx="36576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31608576"/>
                    </a:ext>
                  </a:extLst>
                </a:gridCol>
                <a:gridCol w="1219200">
                  <a:extLst>
                    <a:ext uri="{9D8B030D-6E8A-4147-A177-3AD203B41FA5}">
                      <a16:colId xmlns:a16="http://schemas.microsoft.com/office/drawing/2014/main" val="885986294"/>
                    </a:ext>
                  </a:extLst>
                </a:gridCol>
                <a:gridCol w="1219200">
                  <a:extLst>
                    <a:ext uri="{9D8B030D-6E8A-4147-A177-3AD203B41FA5}">
                      <a16:colId xmlns:a16="http://schemas.microsoft.com/office/drawing/2014/main" val="3678870306"/>
                    </a:ext>
                  </a:extLst>
                </a:gridCol>
              </a:tblGrid>
              <a:tr h="370840">
                <a:tc>
                  <a:txBody>
                    <a:bodyPr/>
                    <a:lstStyle/>
                    <a:p>
                      <a:r>
                        <a:rPr lang="en-US" sz="1600" b="0" dirty="0">
                          <a:solidFill>
                            <a:schemeClr val="tx1"/>
                          </a:solidFill>
                          <a:latin typeface="+mn-lt"/>
                        </a:rPr>
                        <a:t>1. Fever</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chemeClr val="tx1"/>
                          </a:solidFill>
                        </a:rPr>
                        <a:t>2. Doctor</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chemeClr val="tx1"/>
                          </a:solidFill>
                        </a:rPr>
                        <a:t>3. Medicine</a:t>
                      </a: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2288976"/>
                  </a:ext>
                </a:extLst>
              </a:tr>
            </a:tbl>
          </a:graphicData>
        </a:graphic>
      </p:graphicFrame>
      <p:graphicFrame>
        <p:nvGraphicFramePr>
          <p:cNvPr id="13" name="Table 12">
            <a:extLst>
              <a:ext uri="{FF2B5EF4-FFF2-40B4-BE49-F238E27FC236}">
                <a16:creationId xmlns:a16="http://schemas.microsoft.com/office/drawing/2014/main" id="{849D7A6E-133A-4AA9-4A1F-93BD355268BC}"/>
              </a:ext>
            </a:extLst>
          </p:cNvPr>
          <p:cNvGraphicFramePr>
            <a:graphicFrameLocks noGrp="1"/>
          </p:cNvGraphicFramePr>
          <p:nvPr>
            <p:extLst>
              <p:ext uri="{D42A27DB-BD31-4B8C-83A1-F6EECF244321}">
                <p14:modId xmlns:p14="http://schemas.microsoft.com/office/powerpoint/2010/main" val="1405074952"/>
              </p:ext>
            </p:extLst>
          </p:nvPr>
        </p:nvGraphicFramePr>
        <p:xfrm>
          <a:off x="861060" y="2664413"/>
          <a:ext cx="36576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31608576"/>
                    </a:ext>
                  </a:extLst>
                </a:gridCol>
                <a:gridCol w="1219200">
                  <a:extLst>
                    <a:ext uri="{9D8B030D-6E8A-4147-A177-3AD203B41FA5}">
                      <a16:colId xmlns:a16="http://schemas.microsoft.com/office/drawing/2014/main" val="885986294"/>
                    </a:ext>
                  </a:extLst>
                </a:gridCol>
                <a:gridCol w="1219200">
                  <a:extLst>
                    <a:ext uri="{9D8B030D-6E8A-4147-A177-3AD203B41FA5}">
                      <a16:colId xmlns:a16="http://schemas.microsoft.com/office/drawing/2014/main" val="3678870306"/>
                    </a:ext>
                  </a:extLst>
                </a:gridCol>
              </a:tblGrid>
              <a:tr h="370840">
                <a:tc>
                  <a:txBody>
                    <a:bodyPr/>
                    <a:lstStyle/>
                    <a:p>
                      <a:r>
                        <a:rPr lang="en-US" sz="1600" b="0" dirty="0">
                          <a:solidFill>
                            <a:schemeClr val="tx1"/>
                          </a:solidFill>
                          <a:latin typeface="+mn-lt"/>
                        </a:rPr>
                        <a:t>1. Eyes</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chemeClr val="tx1"/>
                          </a:solidFill>
                        </a:rPr>
                        <a:t>2. Hand</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chemeClr val="tx1"/>
                          </a:solidFill>
                        </a:rPr>
                        <a:t>3. Head</a:t>
                      </a: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2288976"/>
                  </a:ext>
                </a:extLst>
              </a:tr>
            </a:tbl>
          </a:graphicData>
        </a:graphic>
      </p:graphicFrame>
    </p:spTree>
    <p:extLst>
      <p:ext uri="{BB962C8B-B14F-4D97-AF65-F5344CB8AC3E}">
        <p14:creationId xmlns:p14="http://schemas.microsoft.com/office/powerpoint/2010/main" val="3975170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15AFF-1902-822C-DEC7-C5B4EAD27FA8}"/>
              </a:ext>
            </a:extLst>
          </p:cNvPr>
          <p:cNvSpPr/>
          <p:nvPr/>
        </p:nvSpPr>
        <p:spPr>
          <a:xfrm>
            <a:off x="0" y="636503"/>
            <a:ext cx="5486400" cy="15957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Vocabulary</a:t>
            </a: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 Shopping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Match the word with its definition</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latin typeface="Calibri" panose="020F0502020204030204"/>
            </a:endParaRP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1. A place where you buy things.  </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2. The person who takes your money.</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3. A paper that shows what you bought and how much you paid.</a:t>
            </a:r>
          </a:p>
        </p:txBody>
      </p:sp>
      <p:grpSp>
        <p:nvGrpSpPr>
          <p:cNvPr id="4" name="Group 3">
            <a:extLst>
              <a:ext uri="{FF2B5EF4-FFF2-40B4-BE49-F238E27FC236}">
                <a16:creationId xmlns:a16="http://schemas.microsoft.com/office/drawing/2014/main" id="{54AABF8A-2283-307D-16C0-F487D4405CBC}"/>
              </a:ext>
            </a:extLst>
          </p:cNvPr>
          <p:cNvGrpSpPr/>
          <p:nvPr/>
        </p:nvGrpSpPr>
        <p:grpSpPr>
          <a:xfrm>
            <a:off x="0" y="-1"/>
            <a:ext cx="5486400" cy="511444"/>
            <a:chOff x="0" y="86296"/>
            <a:chExt cx="5486400" cy="511444"/>
          </a:xfrm>
        </p:grpSpPr>
        <p:sp>
          <p:nvSpPr>
            <p:cNvPr id="5" name="Rectangle 4">
              <a:extLst>
                <a:ext uri="{FF2B5EF4-FFF2-40B4-BE49-F238E27FC236}">
                  <a16:creationId xmlns:a16="http://schemas.microsoft.com/office/drawing/2014/main" id="{71229CEC-6B5C-536F-08E1-635A1A5D0993}"/>
                </a:ext>
              </a:extLst>
            </p:cNvPr>
            <p:cNvSpPr/>
            <p:nvPr/>
          </p:nvSpPr>
          <p:spPr>
            <a:xfrm>
              <a:off x="0" y="86296"/>
              <a:ext cx="5486400" cy="511444"/>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A1 Exercise 11</a:t>
              </a:r>
            </a:p>
          </p:txBody>
        </p:sp>
        <p:sp>
          <p:nvSpPr>
            <p:cNvPr id="6" name="TextBox 5">
              <a:extLst>
                <a:ext uri="{FF2B5EF4-FFF2-40B4-BE49-F238E27FC236}">
                  <a16:creationId xmlns:a16="http://schemas.microsoft.com/office/drawing/2014/main" id="{59FDF91C-FDC7-A242-6C3B-22CE3F25CF42}"/>
                </a:ext>
              </a:extLst>
            </p:cNvPr>
            <p:cNvSpPr txBox="1"/>
            <p:nvPr/>
          </p:nvSpPr>
          <p:spPr>
            <a:xfrm>
              <a:off x="2689860" y="177640"/>
              <a:ext cx="2743200" cy="369332"/>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Name:</a:t>
              </a:r>
            </a:p>
          </p:txBody>
        </p:sp>
        <p:cxnSp>
          <p:nvCxnSpPr>
            <p:cNvPr id="7" name="Straight Connector 6">
              <a:extLst>
                <a:ext uri="{FF2B5EF4-FFF2-40B4-BE49-F238E27FC236}">
                  <a16:creationId xmlns:a16="http://schemas.microsoft.com/office/drawing/2014/main" id="{31EA9891-FBA6-1314-A7F2-FC5591ABBAF7}"/>
                </a:ext>
              </a:extLst>
            </p:cNvPr>
            <p:cNvCxnSpPr>
              <a:cxnSpLocks/>
            </p:cNvCxnSpPr>
            <p:nvPr/>
          </p:nvCxnSpPr>
          <p:spPr>
            <a:xfrm>
              <a:off x="0" y="511444"/>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773BDA7-B52D-21D5-6197-71E831AD617C}"/>
              </a:ext>
            </a:extLst>
          </p:cNvPr>
          <p:cNvSpPr/>
          <p:nvPr/>
        </p:nvSpPr>
        <p:spPr>
          <a:xfrm>
            <a:off x="0" y="2874985"/>
            <a:ext cx="5486400" cy="15522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Calibri" panose="020F0502020204030204"/>
              </a:rPr>
              <a:t>Complete the sentences with the correct word</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I’ll take ___.</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How much ___ this?</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Do you have a ___?</a:t>
            </a:r>
            <a:endParaRPr lang="en-US" sz="1600" dirty="0">
              <a:solidFill>
                <a:sysClr val="windowText" lastClr="000000"/>
              </a:solidFill>
              <a:latin typeface="Calibri" panose="020F0502020204030204"/>
            </a:endParaRPr>
          </a:p>
        </p:txBody>
      </p:sp>
      <p:sp>
        <p:nvSpPr>
          <p:cNvPr id="20" name="Rectangle 19">
            <a:extLst>
              <a:ext uri="{FF2B5EF4-FFF2-40B4-BE49-F238E27FC236}">
                <a16:creationId xmlns:a16="http://schemas.microsoft.com/office/drawing/2014/main" id="{7DCC4DF9-B9CD-F56E-2013-3DD8DFB714A1}"/>
              </a:ext>
            </a:extLst>
          </p:cNvPr>
          <p:cNvSpPr/>
          <p:nvPr/>
        </p:nvSpPr>
        <p:spPr>
          <a:xfrm>
            <a:off x="0" y="4645178"/>
            <a:ext cx="5486400" cy="10837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Calibri" panose="020F0502020204030204"/>
              </a:rPr>
              <a:t>W</a:t>
            </a: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rite a short dialogue between a customer and a salesperson in a store.</a:t>
            </a:r>
            <a:endParaRPr lang="en-US" sz="1600" b="1" dirty="0">
              <a:solidFill>
                <a:sysClr val="windowText" lastClr="000000"/>
              </a:solidFill>
              <a:latin typeface="Calibri" panose="020F0502020204030204"/>
            </a:endParaRPr>
          </a:p>
          <a:p>
            <a:pPr marL="0" marR="0" lvl="0" indent="0" defTabSz="457200" rtl="0" eaLnBrk="1" fontAlgn="auto" latinLnBrk="0" hangingPunct="1">
              <a:lnSpc>
                <a:spcPct val="100000"/>
              </a:lnSpc>
              <a:spcBef>
                <a:spcPts val="0"/>
              </a:spcBef>
              <a:spcAft>
                <a:spcPts val="0"/>
              </a:spcAft>
              <a:buClrTx/>
              <a:buSzTx/>
              <a:buFontTx/>
              <a:buNone/>
              <a:tabLst/>
              <a:defRPr/>
            </a:pPr>
            <a:r>
              <a:rPr lang="en-US" sz="1600" b="1" u="sng" dirty="0">
                <a:solidFill>
                  <a:sysClr val="windowText" lastClr="000000"/>
                </a:solidFill>
                <a:latin typeface="Calibri" panose="020F0502020204030204"/>
              </a:rPr>
              <a:t>Example</a:t>
            </a:r>
          </a:p>
        </p:txBody>
      </p:sp>
      <p:cxnSp>
        <p:nvCxnSpPr>
          <p:cNvPr id="8" name="Straight Connector 7">
            <a:extLst>
              <a:ext uri="{FF2B5EF4-FFF2-40B4-BE49-F238E27FC236}">
                <a16:creationId xmlns:a16="http://schemas.microsoft.com/office/drawing/2014/main" id="{54BE68D8-FDE5-2DAD-959F-80617E3FF385}"/>
              </a:ext>
            </a:extLst>
          </p:cNvPr>
          <p:cNvCxnSpPr>
            <a:cxnSpLocks/>
          </p:cNvCxnSpPr>
          <p:nvPr/>
        </p:nvCxnSpPr>
        <p:spPr>
          <a:xfrm>
            <a:off x="0" y="7772400"/>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1" name="Table 10">
            <a:extLst>
              <a:ext uri="{FF2B5EF4-FFF2-40B4-BE49-F238E27FC236}">
                <a16:creationId xmlns:a16="http://schemas.microsoft.com/office/drawing/2014/main" id="{8F5B42F4-45CB-421A-239F-FFA199C1C5D6}"/>
              </a:ext>
            </a:extLst>
          </p:cNvPr>
          <p:cNvGraphicFramePr>
            <a:graphicFrameLocks noGrp="1"/>
          </p:cNvGraphicFramePr>
          <p:nvPr>
            <p:extLst>
              <p:ext uri="{D42A27DB-BD31-4B8C-83A1-F6EECF244321}">
                <p14:modId xmlns:p14="http://schemas.microsoft.com/office/powerpoint/2010/main" val="3202840265"/>
              </p:ext>
            </p:extLst>
          </p:nvPr>
        </p:nvGraphicFramePr>
        <p:xfrm>
          <a:off x="861060" y="4435409"/>
          <a:ext cx="36576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31608576"/>
                    </a:ext>
                  </a:extLst>
                </a:gridCol>
                <a:gridCol w="1219200">
                  <a:extLst>
                    <a:ext uri="{9D8B030D-6E8A-4147-A177-3AD203B41FA5}">
                      <a16:colId xmlns:a16="http://schemas.microsoft.com/office/drawing/2014/main" val="885986294"/>
                    </a:ext>
                  </a:extLst>
                </a:gridCol>
                <a:gridCol w="1219200">
                  <a:extLst>
                    <a:ext uri="{9D8B030D-6E8A-4147-A177-3AD203B41FA5}">
                      <a16:colId xmlns:a16="http://schemas.microsoft.com/office/drawing/2014/main" val="3678870306"/>
                    </a:ext>
                  </a:extLst>
                </a:gridCol>
              </a:tblGrid>
              <a:tr h="370840">
                <a:tc>
                  <a:txBody>
                    <a:bodyPr/>
                    <a:lstStyle/>
                    <a:p>
                      <a:r>
                        <a:rPr lang="en-US" sz="1600" b="0" dirty="0">
                          <a:solidFill>
                            <a:schemeClr val="tx1"/>
                          </a:solidFill>
                          <a:latin typeface="+mn-lt"/>
                        </a:rPr>
                        <a:t>1. is</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chemeClr val="tx1"/>
                          </a:solidFill>
                        </a:rPr>
                        <a:t>2. bag</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chemeClr val="tx1"/>
                          </a:solidFill>
                        </a:rPr>
                        <a:t>3. it</a:t>
                      </a: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2288976"/>
                  </a:ext>
                </a:extLst>
              </a:tr>
            </a:tbl>
          </a:graphicData>
        </a:graphic>
      </p:graphicFrame>
      <p:graphicFrame>
        <p:nvGraphicFramePr>
          <p:cNvPr id="13" name="Table 12">
            <a:extLst>
              <a:ext uri="{FF2B5EF4-FFF2-40B4-BE49-F238E27FC236}">
                <a16:creationId xmlns:a16="http://schemas.microsoft.com/office/drawing/2014/main" id="{849D7A6E-133A-4AA9-4A1F-93BD355268BC}"/>
              </a:ext>
            </a:extLst>
          </p:cNvPr>
          <p:cNvGraphicFramePr>
            <a:graphicFrameLocks noGrp="1"/>
          </p:cNvGraphicFramePr>
          <p:nvPr>
            <p:extLst>
              <p:ext uri="{D42A27DB-BD31-4B8C-83A1-F6EECF244321}">
                <p14:modId xmlns:p14="http://schemas.microsoft.com/office/powerpoint/2010/main" val="3468456376"/>
              </p:ext>
            </p:extLst>
          </p:nvPr>
        </p:nvGraphicFramePr>
        <p:xfrm>
          <a:off x="861060" y="2481340"/>
          <a:ext cx="36576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31608576"/>
                    </a:ext>
                  </a:extLst>
                </a:gridCol>
                <a:gridCol w="1219200">
                  <a:extLst>
                    <a:ext uri="{9D8B030D-6E8A-4147-A177-3AD203B41FA5}">
                      <a16:colId xmlns:a16="http://schemas.microsoft.com/office/drawing/2014/main" val="885986294"/>
                    </a:ext>
                  </a:extLst>
                </a:gridCol>
                <a:gridCol w="1219200">
                  <a:extLst>
                    <a:ext uri="{9D8B030D-6E8A-4147-A177-3AD203B41FA5}">
                      <a16:colId xmlns:a16="http://schemas.microsoft.com/office/drawing/2014/main" val="3678870306"/>
                    </a:ext>
                  </a:extLst>
                </a:gridCol>
              </a:tblGrid>
              <a:tr h="370840">
                <a:tc>
                  <a:txBody>
                    <a:bodyPr/>
                    <a:lstStyle/>
                    <a:p>
                      <a:r>
                        <a:rPr lang="en-US" sz="1600" b="0" dirty="0">
                          <a:solidFill>
                            <a:schemeClr val="tx1"/>
                          </a:solidFill>
                          <a:latin typeface="+mn-lt"/>
                        </a:rPr>
                        <a:t>1. Cashier</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chemeClr val="tx1"/>
                          </a:solidFill>
                        </a:rPr>
                        <a:t>2. Receipt</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chemeClr val="tx1"/>
                          </a:solidFill>
                        </a:rPr>
                        <a:t>3. Store</a:t>
                      </a: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2288976"/>
                  </a:ext>
                </a:extLst>
              </a:tr>
            </a:tbl>
          </a:graphicData>
        </a:graphic>
      </p:graphicFrame>
      <p:sp>
        <p:nvSpPr>
          <p:cNvPr id="9" name="Rectangle: Rounded Corners 8">
            <a:extLst>
              <a:ext uri="{FF2B5EF4-FFF2-40B4-BE49-F238E27FC236}">
                <a16:creationId xmlns:a16="http://schemas.microsoft.com/office/drawing/2014/main" id="{A6F550C2-997D-7520-2A43-AC60E5E2ACFC}"/>
              </a:ext>
            </a:extLst>
          </p:cNvPr>
          <p:cNvSpPr/>
          <p:nvPr/>
        </p:nvSpPr>
        <p:spPr>
          <a:xfrm>
            <a:off x="2819185" y="1332853"/>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AC5A40DC-7EAF-D046-9D7C-A75E187D02CF}"/>
              </a:ext>
            </a:extLst>
          </p:cNvPr>
          <p:cNvSpPr/>
          <p:nvPr/>
        </p:nvSpPr>
        <p:spPr>
          <a:xfrm>
            <a:off x="3228760" y="1586853"/>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88C8BF41-75B2-4DE8-B55C-606BEEC14B7A}"/>
              </a:ext>
            </a:extLst>
          </p:cNvPr>
          <p:cNvSpPr/>
          <p:nvPr/>
        </p:nvSpPr>
        <p:spPr>
          <a:xfrm>
            <a:off x="535596" y="2071590"/>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E4E216A3-853A-7FAE-BA4D-081040FC7174}"/>
              </a:ext>
            </a:extLst>
          </p:cNvPr>
          <p:cNvSpPr/>
          <p:nvPr/>
        </p:nvSpPr>
        <p:spPr>
          <a:xfrm>
            <a:off x="177800" y="5830544"/>
            <a:ext cx="5029200" cy="358627"/>
          </a:xfrm>
          <a:prstGeom prst="roundRect">
            <a:avLst/>
          </a:prstGeom>
          <a:solidFill>
            <a:schemeClr val="accent2">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Customer: How much is this book?</a:t>
            </a:r>
          </a:p>
        </p:txBody>
      </p:sp>
      <p:sp>
        <p:nvSpPr>
          <p:cNvPr id="16" name="Rectangle: Rounded Corners 15">
            <a:extLst>
              <a:ext uri="{FF2B5EF4-FFF2-40B4-BE49-F238E27FC236}">
                <a16:creationId xmlns:a16="http://schemas.microsoft.com/office/drawing/2014/main" id="{FF8358A4-C522-9594-C482-E75E858622ED}"/>
              </a:ext>
            </a:extLst>
          </p:cNvPr>
          <p:cNvSpPr/>
          <p:nvPr/>
        </p:nvSpPr>
        <p:spPr>
          <a:xfrm>
            <a:off x="175260" y="6301088"/>
            <a:ext cx="5029200" cy="358627"/>
          </a:xfrm>
          <a:prstGeom prst="roundRect">
            <a:avLst/>
          </a:prstGeom>
          <a:solidFill>
            <a:schemeClr val="accent2">
              <a:lumMod val="40000"/>
              <a:lumOff val="6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Salesperson: It’s $10.</a:t>
            </a:r>
          </a:p>
        </p:txBody>
      </p:sp>
      <p:sp>
        <p:nvSpPr>
          <p:cNvPr id="22" name="Rectangle: Rounded Corners 21">
            <a:extLst>
              <a:ext uri="{FF2B5EF4-FFF2-40B4-BE49-F238E27FC236}">
                <a16:creationId xmlns:a16="http://schemas.microsoft.com/office/drawing/2014/main" id="{F2E7AF42-9B83-F0C5-8B1F-89683CD22831}"/>
              </a:ext>
            </a:extLst>
          </p:cNvPr>
          <p:cNvSpPr/>
          <p:nvPr/>
        </p:nvSpPr>
        <p:spPr>
          <a:xfrm>
            <a:off x="175260" y="6771632"/>
            <a:ext cx="5029200" cy="358627"/>
          </a:xfrm>
          <a:prstGeom prst="roundRect">
            <a:avLst/>
          </a:prstGeom>
          <a:solidFill>
            <a:schemeClr val="accent2">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Customer: I’ll take it. Here’s the money.</a:t>
            </a:r>
          </a:p>
        </p:txBody>
      </p:sp>
      <p:sp>
        <p:nvSpPr>
          <p:cNvPr id="23" name="Rectangle: Rounded Corners 22">
            <a:extLst>
              <a:ext uri="{FF2B5EF4-FFF2-40B4-BE49-F238E27FC236}">
                <a16:creationId xmlns:a16="http://schemas.microsoft.com/office/drawing/2014/main" id="{99751501-5F70-1AB7-C653-42283D88B5A6}"/>
              </a:ext>
            </a:extLst>
          </p:cNvPr>
          <p:cNvSpPr/>
          <p:nvPr/>
        </p:nvSpPr>
        <p:spPr>
          <a:xfrm>
            <a:off x="172720" y="7242176"/>
            <a:ext cx="5029200" cy="358627"/>
          </a:xfrm>
          <a:prstGeom prst="roundRect">
            <a:avLst/>
          </a:prstGeom>
          <a:solidFill>
            <a:schemeClr val="accent2">
              <a:lumMod val="40000"/>
              <a:lumOff val="6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Salesperson: Here’s the receipt. Thank you!</a:t>
            </a:r>
          </a:p>
        </p:txBody>
      </p:sp>
    </p:spTree>
    <p:extLst>
      <p:ext uri="{BB962C8B-B14F-4D97-AF65-F5344CB8AC3E}">
        <p14:creationId xmlns:p14="http://schemas.microsoft.com/office/powerpoint/2010/main" val="456694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15AFF-1902-822C-DEC7-C5B4EAD27FA8}"/>
              </a:ext>
            </a:extLst>
          </p:cNvPr>
          <p:cNvSpPr/>
          <p:nvPr/>
        </p:nvSpPr>
        <p:spPr>
          <a:xfrm>
            <a:off x="0" y="572592"/>
            <a:ext cx="5486400" cy="696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Vocabulary</a:t>
            </a: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 Transportation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Match the word with the correct picture</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latin typeface="Calibri" panose="020F0502020204030204"/>
            </a:endParaRPr>
          </a:p>
        </p:txBody>
      </p:sp>
      <p:grpSp>
        <p:nvGrpSpPr>
          <p:cNvPr id="4" name="Group 3">
            <a:extLst>
              <a:ext uri="{FF2B5EF4-FFF2-40B4-BE49-F238E27FC236}">
                <a16:creationId xmlns:a16="http://schemas.microsoft.com/office/drawing/2014/main" id="{54AABF8A-2283-307D-16C0-F487D4405CBC}"/>
              </a:ext>
            </a:extLst>
          </p:cNvPr>
          <p:cNvGrpSpPr/>
          <p:nvPr/>
        </p:nvGrpSpPr>
        <p:grpSpPr>
          <a:xfrm>
            <a:off x="0" y="-1"/>
            <a:ext cx="5486400" cy="511444"/>
            <a:chOff x="0" y="86296"/>
            <a:chExt cx="5486400" cy="511444"/>
          </a:xfrm>
        </p:grpSpPr>
        <p:sp>
          <p:nvSpPr>
            <p:cNvPr id="5" name="Rectangle 4">
              <a:extLst>
                <a:ext uri="{FF2B5EF4-FFF2-40B4-BE49-F238E27FC236}">
                  <a16:creationId xmlns:a16="http://schemas.microsoft.com/office/drawing/2014/main" id="{71229CEC-6B5C-536F-08E1-635A1A5D0993}"/>
                </a:ext>
              </a:extLst>
            </p:cNvPr>
            <p:cNvSpPr/>
            <p:nvPr/>
          </p:nvSpPr>
          <p:spPr>
            <a:xfrm>
              <a:off x="0" y="86296"/>
              <a:ext cx="5486400" cy="511444"/>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A1 Exercise 12</a:t>
              </a:r>
            </a:p>
          </p:txBody>
        </p:sp>
        <p:sp>
          <p:nvSpPr>
            <p:cNvPr id="6" name="TextBox 5">
              <a:extLst>
                <a:ext uri="{FF2B5EF4-FFF2-40B4-BE49-F238E27FC236}">
                  <a16:creationId xmlns:a16="http://schemas.microsoft.com/office/drawing/2014/main" id="{59FDF91C-FDC7-A242-6C3B-22CE3F25CF42}"/>
                </a:ext>
              </a:extLst>
            </p:cNvPr>
            <p:cNvSpPr txBox="1"/>
            <p:nvPr/>
          </p:nvSpPr>
          <p:spPr>
            <a:xfrm>
              <a:off x="2689860" y="177640"/>
              <a:ext cx="2743200" cy="369332"/>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Name:</a:t>
              </a:r>
            </a:p>
          </p:txBody>
        </p:sp>
        <p:cxnSp>
          <p:nvCxnSpPr>
            <p:cNvPr id="7" name="Straight Connector 6">
              <a:extLst>
                <a:ext uri="{FF2B5EF4-FFF2-40B4-BE49-F238E27FC236}">
                  <a16:creationId xmlns:a16="http://schemas.microsoft.com/office/drawing/2014/main" id="{31EA9891-FBA6-1314-A7F2-FC5591ABBAF7}"/>
                </a:ext>
              </a:extLst>
            </p:cNvPr>
            <p:cNvCxnSpPr>
              <a:cxnSpLocks/>
            </p:cNvCxnSpPr>
            <p:nvPr/>
          </p:nvCxnSpPr>
          <p:spPr>
            <a:xfrm>
              <a:off x="0" y="511444"/>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7DCC4DF9-B9CD-F56E-2013-3DD8DFB714A1}"/>
              </a:ext>
            </a:extLst>
          </p:cNvPr>
          <p:cNvSpPr/>
          <p:nvPr/>
        </p:nvSpPr>
        <p:spPr>
          <a:xfrm>
            <a:off x="0" y="2953779"/>
            <a:ext cx="5486400" cy="23749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Calibri" panose="020F0502020204030204"/>
              </a:rPr>
              <a:t>Write a short paragraph about a recent trip you took</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Calibri" panose="020F0502020204030204"/>
              </a:rPr>
              <a:t>Include the transportation you used, where you went, and how you got there. Practice reading it aloud.</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b="1" u="sng" dirty="0">
                <a:solidFill>
                  <a:sysClr val="windowText" lastClr="000000"/>
                </a:solidFill>
                <a:latin typeface="Calibri" panose="020F0502020204030204"/>
              </a:rPr>
              <a:t>Example</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Calibri" panose="020F0502020204030204"/>
              </a:rPr>
              <a:t>Last weekend, I went to the beach. I took a bus to the city center and then walked to the beach. It was a beautiful day!</a:t>
            </a:r>
          </a:p>
        </p:txBody>
      </p:sp>
      <p:cxnSp>
        <p:nvCxnSpPr>
          <p:cNvPr id="8" name="Straight Connector 7">
            <a:extLst>
              <a:ext uri="{FF2B5EF4-FFF2-40B4-BE49-F238E27FC236}">
                <a16:creationId xmlns:a16="http://schemas.microsoft.com/office/drawing/2014/main" id="{54BE68D8-FDE5-2DAD-959F-80617E3FF385}"/>
              </a:ext>
            </a:extLst>
          </p:cNvPr>
          <p:cNvCxnSpPr>
            <a:cxnSpLocks/>
          </p:cNvCxnSpPr>
          <p:nvPr/>
        </p:nvCxnSpPr>
        <p:spPr>
          <a:xfrm>
            <a:off x="0" y="7772400"/>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3" name="Table 12">
            <a:extLst>
              <a:ext uri="{FF2B5EF4-FFF2-40B4-BE49-F238E27FC236}">
                <a16:creationId xmlns:a16="http://schemas.microsoft.com/office/drawing/2014/main" id="{849D7A6E-133A-4AA9-4A1F-93BD355268BC}"/>
              </a:ext>
            </a:extLst>
          </p:cNvPr>
          <p:cNvGraphicFramePr>
            <a:graphicFrameLocks noGrp="1"/>
          </p:cNvGraphicFramePr>
          <p:nvPr>
            <p:extLst>
              <p:ext uri="{D42A27DB-BD31-4B8C-83A1-F6EECF244321}">
                <p14:modId xmlns:p14="http://schemas.microsoft.com/office/powerpoint/2010/main" val="1415621096"/>
              </p:ext>
            </p:extLst>
          </p:nvPr>
        </p:nvGraphicFramePr>
        <p:xfrm>
          <a:off x="861060" y="2481340"/>
          <a:ext cx="36576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31608576"/>
                    </a:ext>
                  </a:extLst>
                </a:gridCol>
                <a:gridCol w="1219200">
                  <a:extLst>
                    <a:ext uri="{9D8B030D-6E8A-4147-A177-3AD203B41FA5}">
                      <a16:colId xmlns:a16="http://schemas.microsoft.com/office/drawing/2014/main" val="885986294"/>
                    </a:ext>
                  </a:extLst>
                </a:gridCol>
                <a:gridCol w="1219200">
                  <a:extLst>
                    <a:ext uri="{9D8B030D-6E8A-4147-A177-3AD203B41FA5}">
                      <a16:colId xmlns:a16="http://schemas.microsoft.com/office/drawing/2014/main" val="3678870306"/>
                    </a:ext>
                  </a:extLst>
                </a:gridCol>
              </a:tblGrid>
              <a:tr h="370840">
                <a:tc>
                  <a:txBody>
                    <a:bodyPr/>
                    <a:lstStyle/>
                    <a:p>
                      <a:r>
                        <a:rPr lang="en-US" sz="1600" b="0" dirty="0">
                          <a:solidFill>
                            <a:schemeClr val="tx1"/>
                          </a:solidFill>
                          <a:latin typeface="+mn-lt"/>
                        </a:rPr>
                        <a:t>1. Train</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chemeClr val="tx1"/>
                          </a:solidFill>
                        </a:rPr>
                        <a:t>2. Bicycle</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chemeClr val="tx1"/>
                          </a:solidFill>
                        </a:rPr>
                        <a:t>3. Bus</a:t>
                      </a: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2288976"/>
                  </a:ext>
                </a:extLst>
              </a:tr>
            </a:tbl>
          </a:graphicData>
        </a:graphic>
      </p:graphicFrame>
      <p:pic>
        <p:nvPicPr>
          <p:cNvPr id="17" name="Picture 16">
            <a:extLst>
              <a:ext uri="{FF2B5EF4-FFF2-40B4-BE49-F238E27FC236}">
                <a16:creationId xmlns:a16="http://schemas.microsoft.com/office/drawing/2014/main" id="{265819B2-4525-439A-8830-726797E416FA}"/>
              </a:ext>
            </a:extLst>
          </p:cNvPr>
          <p:cNvPicPr>
            <a:picLocks noChangeAspect="1"/>
          </p:cNvPicPr>
          <p:nvPr/>
        </p:nvPicPr>
        <p:blipFill>
          <a:blip r:embed="rId2"/>
          <a:srcRect t="6627" b="3351"/>
          <a:stretch/>
        </p:blipFill>
        <p:spPr>
          <a:xfrm>
            <a:off x="438150" y="1153585"/>
            <a:ext cx="4610100" cy="1226156"/>
          </a:xfrm>
          <a:prstGeom prst="rect">
            <a:avLst/>
          </a:prstGeom>
        </p:spPr>
      </p:pic>
    </p:spTree>
    <p:extLst>
      <p:ext uri="{BB962C8B-B14F-4D97-AF65-F5344CB8AC3E}">
        <p14:creationId xmlns:p14="http://schemas.microsoft.com/office/powerpoint/2010/main" val="3625073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40CA56-9C11-5041-B942-3A1DD8CA7649}"/>
              </a:ext>
            </a:extLst>
          </p:cNvPr>
          <p:cNvSpPr/>
          <p:nvPr/>
        </p:nvSpPr>
        <p:spPr>
          <a:xfrm>
            <a:off x="0" y="2667128"/>
            <a:ext cx="5486400" cy="15957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Vocabulary</a:t>
            </a: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 School Subjects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Match the subject with what it studies</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latin typeface="Calibri" panose="020F0502020204030204"/>
            </a:endParaRP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1. The study of numbers and calculations.</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2. The study of the natural world.</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3. The study of past events.</a:t>
            </a:r>
          </a:p>
        </p:txBody>
      </p:sp>
      <p:sp>
        <p:nvSpPr>
          <p:cNvPr id="17" name="Rectangle: Rounded Corners 16">
            <a:extLst>
              <a:ext uri="{FF2B5EF4-FFF2-40B4-BE49-F238E27FC236}">
                <a16:creationId xmlns:a16="http://schemas.microsoft.com/office/drawing/2014/main" id="{F6D25518-2566-E9EA-C802-A7D13359A1E9}"/>
              </a:ext>
            </a:extLst>
          </p:cNvPr>
          <p:cNvSpPr/>
          <p:nvPr/>
        </p:nvSpPr>
        <p:spPr>
          <a:xfrm>
            <a:off x="3545496" y="3479660"/>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FE32262A-59DB-FA6F-B734-DDC6E8E24A34}"/>
              </a:ext>
            </a:extLst>
          </p:cNvPr>
          <p:cNvSpPr/>
          <p:nvPr/>
        </p:nvSpPr>
        <p:spPr>
          <a:xfrm>
            <a:off x="3545496" y="3719442"/>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59F7EC3A-526F-467D-F75D-88B7E5D740B0}"/>
              </a:ext>
            </a:extLst>
          </p:cNvPr>
          <p:cNvSpPr/>
          <p:nvPr/>
        </p:nvSpPr>
        <p:spPr>
          <a:xfrm>
            <a:off x="3545496" y="3963683"/>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8D615AFF-1902-822C-DEC7-C5B4EAD27FA8}"/>
              </a:ext>
            </a:extLst>
          </p:cNvPr>
          <p:cNvSpPr/>
          <p:nvPr/>
        </p:nvSpPr>
        <p:spPr>
          <a:xfrm>
            <a:off x="0" y="636503"/>
            <a:ext cx="5486400" cy="15957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Vocabulary</a:t>
            </a: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 School-Related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Match the school-related word with its definition</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latin typeface="Calibri" panose="020F0502020204030204"/>
            </a:endParaRP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1. A person who helps students learn.</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2. Work that students do at home.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3. A room where students have lessons.</a:t>
            </a:r>
          </a:p>
        </p:txBody>
      </p:sp>
      <p:grpSp>
        <p:nvGrpSpPr>
          <p:cNvPr id="4" name="Group 3">
            <a:extLst>
              <a:ext uri="{FF2B5EF4-FFF2-40B4-BE49-F238E27FC236}">
                <a16:creationId xmlns:a16="http://schemas.microsoft.com/office/drawing/2014/main" id="{54AABF8A-2283-307D-16C0-F487D4405CBC}"/>
              </a:ext>
            </a:extLst>
          </p:cNvPr>
          <p:cNvGrpSpPr/>
          <p:nvPr/>
        </p:nvGrpSpPr>
        <p:grpSpPr>
          <a:xfrm>
            <a:off x="0" y="-1"/>
            <a:ext cx="5486400" cy="511444"/>
            <a:chOff x="0" y="86296"/>
            <a:chExt cx="5486400" cy="511444"/>
          </a:xfrm>
        </p:grpSpPr>
        <p:sp>
          <p:nvSpPr>
            <p:cNvPr id="5" name="Rectangle 4">
              <a:extLst>
                <a:ext uri="{FF2B5EF4-FFF2-40B4-BE49-F238E27FC236}">
                  <a16:creationId xmlns:a16="http://schemas.microsoft.com/office/drawing/2014/main" id="{71229CEC-6B5C-536F-08E1-635A1A5D0993}"/>
                </a:ext>
              </a:extLst>
            </p:cNvPr>
            <p:cNvSpPr/>
            <p:nvPr/>
          </p:nvSpPr>
          <p:spPr>
            <a:xfrm>
              <a:off x="0" y="86296"/>
              <a:ext cx="5486400" cy="511444"/>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A1 Exercise 13</a:t>
              </a:r>
            </a:p>
          </p:txBody>
        </p:sp>
        <p:sp>
          <p:nvSpPr>
            <p:cNvPr id="6" name="TextBox 5">
              <a:extLst>
                <a:ext uri="{FF2B5EF4-FFF2-40B4-BE49-F238E27FC236}">
                  <a16:creationId xmlns:a16="http://schemas.microsoft.com/office/drawing/2014/main" id="{59FDF91C-FDC7-A242-6C3B-22CE3F25CF42}"/>
                </a:ext>
              </a:extLst>
            </p:cNvPr>
            <p:cNvSpPr txBox="1"/>
            <p:nvPr/>
          </p:nvSpPr>
          <p:spPr>
            <a:xfrm>
              <a:off x="2689860" y="177640"/>
              <a:ext cx="2743200" cy="369332"/>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Name:</a:t>
              </a:r>
            </a:p>
          </p:txBody>
        </p:sp>
        <p:cxnSp>
          <p:nvCxnSpPr>
            <p:cNvPr id="7" name="Straight Connector 6">
              <a:extLst>
                <a:ext uri="{FF2B5EF4-FFF2-40B4-BE49-F238E27FC236}">
                  <a16:creationId xmlns:a16="http://schemas.microsoft.com/office/drawing/2014/main" id="{31EA9891-FBA6-1314-A7F2-FC5591ABBAF7}"/>
                </a:ext>
              </a:extLst>
            </p:cNvPr>
            <p:cNvCxnSpPr>
              <a:cxnSpLocks/>
            </p:cNvCxnSpPr>
            <p:nvPr/>
          </p:nvCxnSpPr>
          <p:spPr>
            <a:xfrm>
              <a:off x="0" y="511444"/>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7DCC4DF9-B9CD-F56E-2013-3DD8DFB714A1}"/>
              </a:ext>
            </a:extLst>
          </p:cNvPr>
          <p:cNvSpPr/>
          <p:nvPr/>
        </p:nvSpPr>
        <p:spPr>
          <a:xfrm>
            <a:off x="0" y="4732934"/>
            <a:ext cx="5486400" cy="10837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Calibri" panose="020F0502020204030204"/>
              </a:rPr>
              <a:t>Complete the sentences with the correct past tense verb</a:t>
            </a:r>
          </a:p>
          <a:p>
            <a:pPr marL="0" marR="0" lvl="0" indent="0" defTabSz="457200"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latin typeface="Calibri" panose="020F0502020204030204"/>
            </a:endParaRP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Calibri" panose="020F0502020204030204"/>
              </a:rPr>
              <a:t>1. I ___ (study) for my exam yesterday.</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Calibri" panose="020F0502020204030204"/>
              </a:rPr>
              <a:t>2. We ___ (learn) about animals in science class.</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Calibri" panose="020F0502020204030204"/>
              </a:rPr>
              <a:t>3. She ___ (play) soccer after school.</a:t>
            </a:r>
          </a:p>
        </p:txBody>
      </p:sp>
      <p:cxnSp>
        <p:nvCxnSpPr>
          <p:cNvPr id="8" name="Straight Connector 7">
            <a:extLst>
              <a:ext uri="{FF2B5EF4-FFF2-40B4-BE49-F238E27FC236}">
                <a16:creationId xmlns:a16="http://schemas.microsoft.com/office/drawing/2014/main" id="{54BE68D8-FDE5-2DAD-959F-80617E3FF385}"/>
              </a:ext>
            </a:extLst>
          </p:cNvPr>
          <p:cNvCxnSpPr>
            <a:cxnSpLocks/>
          </p:cNvCxnSpPr>
          <p:nvPr/>
        </p:nvCxnSpPr>
        <p:spPr>
          <a:xfrm>
            <a:off x="0" y="7772400"/>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1" name="Table 10">
            <a:extLst>
              <a:ext uri="{FF2B5EF4-FFF2-40B4-BE49-F238E27FC236}">
                <a16:creationId xmlns:a16="http://schemas.microsoft.com/office/drawing/2014/main" id="{8F5B42F4-45CB-421A-239F-FFA199C1C5D6}"/>
              </a:ext>
            </a:extLst>
          </p:cNvPr>
          <p:cNvGraphicFramePr>
            <a:graphicFrameLocks noGrp="1"/>
          </p:cNvGraphicFramePr>
          <p:nvPr>
            <p:extLst>
              <p:ext uri="{D42A27DB-BD31-4B8C-83A1-F6EECF244321}">
                <p14:modId xmlns:p14="http://schemas.microsoft.com/office/powerpoint/2010/main" val="1614901176"/>
              </p:ext>
            </p:extLst>
          </p:nvPr>
        </p:nvGraphicFramePr>
        <p:xfrm>
          <a:off x="861060" y="4303647"/>
          <a:ext cx="36576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31608576"/>
                    </a:ext>
                  </a:extLst>
                </a:gridCol>
                <a:gridCol w="1219200">
                  <a:extLst>
                    <a:ext uri="{9D8B030D-6E8A-4147-A177-3AD203B41FA5}">
                      <a16:colId xmlns:a16="http://schemas.microsoft.com/office/drawing/2014/main" val="885986294"/>
                    </a:ext>
                  </a:extLst>
                </a:gridCol>
                <a:gridCol w="1219200">
                  <a:extLst>
                    <a:ext uri="{9D8B030D-6E8A-4147-A177-3AD203B41FA5}">
                      <a16:colId xmlns:a16="http://schemas.microsoft.com/office/drawing/2014/main" val="3678870306"/>
                    </a:ext>
                  </a:extLst>
                </a:gridCol>
              </a:tblGrid>
              <a:tr h="370840">
                <a:tc>
                  <a:txBody>
                    <a:bodyPr/>
                    <a:lstStyle/>
                    <a:p>
                      <a:r>
                        <a:rPr lang="en-US" sz="1600" b="0" dirty="0">
                          <a:solidFill>
                            <a:schemeClr val="tx1"/>
                          </a:solidFill>
                          <a:latin typeface="+mn-lt"/>
                        </a:rPr>
                        <a:t>1. Science</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chemeClr val="tx1"/>
                          </a:solidFill>
                        </a:rPr>
                        <a:t>2. History</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chemeClr val="tx1"/>
                          </a:solidFill>
                        </a:rPr>
                        <a:t>3. Math</a:t>
                      </a: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2288976"/>
                  </a:ext>
                </a:extLst>
              </a:tr>
            </a:tbl>
          </a:graphicData>
        </a:graphic>
      </p:graphicFrame>
      <p:graphicFrame>
        <p:nvGraphicFramePr>
          <p:cNvPr id="13" name="Table 12">
            <a:extLst>
              <a:ext uri="{FF2B5EF4-FFF2-40B4-BE49-F238E27FC236}">
                <a16:creationId xmlns:a16="http://schemas.microsoft.com/office/drawing/2014/main" id="{849D7A6E-133A-4AA9-4A1F-93BD355268BC}"/>
              </a:ext>
            </a:extLst>
          </p:cNvPr>
          <p:cNvGraphicFramePr>
            <a:graphicFrameLocks noGrp="1"/>
          </p:cNvGraphicFramePr>
          <p:nvPr>
            <p:extLst>
              <p:ext uri="{D42A27DB-BD31-4B8C-83A1-F6EECF244321}">
                <p14:modId xmlns:p14="http://schemas.microsoft.com/office/powerpoint/2010/main" val="1859144990"/>
              </p:ext>
            </p:extLst>
          </p:nvPr>
        </p:nvGraphicFramePr>
        <p:xfrm>
          <a:off x="861060" y="2231311"/>
          <a:ext cx="36576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31608576"/>
                    </a:ext>
                  </a:extLst>
                </a:gridCol>
                <a:gridCol w="1219200">
                  <a:extLst>
                    <a:ext uri="{9D8B030D-6E8A-4147-A177-3AD203B41FA5}">
                      <a16:colId xmlns:a16="http://schemas.microsoft.com/office/drawing/2014/main" val="885986294"/>
                    </a:ext>
                  </a:extLst>
                </a:gridCol>
                <a:gridCol w="1219200">
                  <a:extLst>
                    <a:ext uri="{9D8B030D-6E8A-4147-A177-3AD203B41FA5}">
                      <a16:colId xmlns:a16="http://schemas.microsoft.com/office/drawing/2014/main" val="3678870306"/>
                    </a:ext>
                  </a:extLst>
                </a:gridCol>
              </a:tblGrid>
              <a:tr h="370840">
                <a:tc>
                  <a:txBody>
                    <a:bodyPr/>
                    <a:lstStyle/>
                    <a:p>
                      <a:r>
                        <a:rPr lang="en-US" sz="1400" b="0" dirty="0">
                          <a:solidFill>
                            <a:schemeClr val="tx1"/>
                          </a:solidFill>
                          <a:latin typeface="+mn-lt"/>
                        </a:rPr>
                        <a:t>1. Homework</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2. Classroom</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3. Teacher</a:t>
                      </a: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2288976"/>
                  </a:ext>
                </a:extLst>
              </a:tr>
            </a:tbl>
          </a:graphicData>
        </a:graphic>
      </p:graphicFrame>
      <p:sp>
        <p:nvSpPr>
          <p:cNvPr id="9" name="Rectangle: Rounded Corners 8">
            <a:extLst>
              <a:ext uri="{FF2B5EF4-FFF2-40B4-BE49-F238E27FC236}">
                <a16:creationId xmlns:a16="http://schemas.microsoft.com/office/drawing/2014/main" id="{A6F550C2-997D-7520-2A43-AC60E5E2ACFC}"/>
              </a:ext>
            </a:extLst>
          </p:cNvPr>
          <p:cNvSpPr/>
          <p:nvPr/>
        </p:nvSpPr>
        <p:spPr>
          <a:xfrm>
            <a:off x="3545496" y="1465845"/>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AC5A40DC-7EAF-D046-9D7C-A75E187D02CF}"/>
              </a:ext>
            </a:extLst>
          </p:cNvPr>
          <p:cNvSpPr/>
          <p:nvPr/>
        </p:nvSpPr>
        <p:spPr>
          <a:xfrm>
            <a:off x="3545496" y="1705627"/>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88C8BF41-75B2-4DE8-B55C-606BEEC14B7A}"/>
              </a:ext>
            </a:extLst>
          </p:cNvPr>
          <p:cNvSpPr/>
          <p:nvPr/>
        </p:nvSpPr>
        <p:spPr>
          <a:xfrm>
            <a:off x="3545496" y="1949868"/>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94AD2B8-315F-3386-CE66-19A10649001C}"/>
              </a:ext>
            </a:extLst>
          </p:cNvPr>
          <p:cNvSpPr/>
          <p:nvPr/>
        </p:nvSpPr>
        <p:spPr>
          <a:xfrm>
            <a:off x="0" y="5654579"/>
            <a:ext cx="5486400" cy="23274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Calibri" panose="020F0502020204030204"/>
              </a:rPr>
              <a:t>Write a short paragraph about what you did at school yesterday. Include the subjects you studied and any activities you did. Practice reading it aloud.</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b="1" u="sng" dirty="0">
                <a:solidFill>
                  <a:sysClr val="windowText" lastClr="000000"/>
                </a:solidFill>
                <a:latin typeface="Calibri" panose="020F0502020204030204"/>
              </a:rPr>
              <a:t>Example</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Calibri" panose="020F0502020204030204"/>
              </a:rPr>
              <a:t>Yesterday, I studied math and learned about history. After school, I played soccer with my friends.</a:t>
            </a:r>
          </a:p>
        </p:txBody>
      </p:sp>
    </p:spTree>
    <p:extLst>
      <p:ext uri="{BB962C8B-B14F-4D97-AF65-F5344CB8AC3E}">
        <p14:creationId xmlns:p14="http://schemas.microsoft.com/office/powerpoint/2010/main" val="2669490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40CA56-9C11-5041-B942-3A1DD8CA7649}"/>
              </a:ext>
            </a:extLst>
          </p:cNvPr>
          <p:cNvSpPr/>
          <p:nvPr/>
        </p:nvSpPr>
        <p:spPr>
          <a:xfrm>
            <a:off x="0" y="3212720"/>
            <a:ext cx="5486400" cy="15957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Present Simple Tense for Routines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Complete the sentences using the correct form of the verb:</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latin typeface="Calibri" panose="020F0502020204030204"/>
            </a:endParaRP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1. I ___ (work) in a store.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2. She ___ (teach) math.</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3. They ___ (design) cars.</a:t>
            </a:r>
          </a:p>
        </p:txBody>
      </p:sp>
      <p:sp>
        <p:nvSpPr>
          <p:cNvPr id="2" name="Rectangle 1">
            <a:extLst>
              <a:ext uri="{FF2B5EF4-FFF2-40B4-BE49-F238E27FC236}">
                <a16:creationId xmlns:a16="http://schemas.microsoft.com/office/drawing/2014/main" id="{8D615AFF-1902-822C-DEC7-C5B4EAD27FA8}"/>
              </a:ext>
            </a:extLst>
          </p:cNvPr>
          <p:cNvSpPr/>
          <p:nvPr/>
        </p:nvSpPr>
        <p:spPr>
          <a:xfrm>
            <a:off x="0" y="636503"/>
            <a:ext cx="5486400" cy="15957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Vocabulary</a:t>
            </a: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 Job and Workplace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Match the job with its workplace</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latin typeface="Calibri" panose="020F0502020204030204"/>
            </a:endParaRP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1. Hospital</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2. School</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3. Store</a:t>
            </a:r>
          </a:p>
        </p:txBody>
      </p:sp>
      <p:grpSp>
        <p:nvGrpSpPr>
          <p:cNvPr id="4" name="Group 3">
            <a:extLst>
              <a:ext uri="{FF2B5EF4-FFF2-40B4-BE49-F238E27FC236}">
                <a16:creationId xmlns:a16="http://schemas.microsoft.com/office/drawing/2014/main" id="{54AABF8A-2283-307D-16C0-F487D4405CBC}"/>
              </a:ext>
            </a:extLst>
          </p:cNvPr>
          <p:cNvGrpSpPr/>
          <p:nvPr/>
        </p:nvGrpSpPr>
        <p:grpSpPr>
          <a:xfrm>
            <a:off x="0" y="-1"/>
            <a:ext cx="5486400" cy="511444"/>
            <a:chOff x="0" y="86296"/>
            <a:chExt cx="5486400" cy="511444"/>
          </a:xfrm>
        </p:grpSpPr>
        <p:sp>
          <p:nvSpPr>
            <p:cNvPr id="5" name="Rectangle 4">
              <a:extLst>
                <a:ext uri="{FF2B5EF4-FFF2-40B4-BE49-F238E27FC236}">
                  <a16:creationId xmlns:a16="http://schemas.microsoft.com/office/drawing/2014/main" id="{71229CEC-6B5C-536F-08E1-635A1A5D0993}"/>
                </a:ext>
              </a:extLst>
            </p:cNvPr>
            <p:cNvSpPr/>
            <p:nvPr/>
          </p:nvSpPr>
          <p:spPr>
            <a:xfrm>
              <a:off x="0" y="86296"/>
              <a:ext cx="5486400" cy="511444"/>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A1 Exercise 14</a:t>
              </a:r>
            </a:p>
          </p:txBody>
        </p:sp>
        <p:sp>
          <p:nvSpPr>
            <p:cNvPr id="6" name="TextBox 5">
              <a:extLst>
                <a:ext uri="{FF2B5EF4-FFF2-40B4-BE49-F238E27FC236}">
                  <a16:creationId xmlns:a16="http://schemas.microsoft.com/office/drawing/2014/main" id="{59FDF91C-FDC7-A242-6C3B-22CE3F25CF42}"/>
                </a:ext>
              </a:extLst>
            </p:cNvPr>
            <p:cNvSpPr txBox="1"/>
            <p:nvPr/>
          </p:nvSpPr>
          <p:spPr>
            <a:xfrm>
              <a:off x="2689860" y="177640"/>
              <a:ext cx="2743200" cy="369332"/>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Name:</a:t>
              </a:r>
            </a:p>
          </p:txBody>
        </p:sp>
        <p:cxnSp>
          <p:nvCxnSpPr>
            <p:cNvPr id="7" name="Straight Connector 6">
              <a:extLst>
                <a:ext uri="{FF2B5EF4-FFF2-40B4-BE49-F238E27FC236}">
                  <a16:creationId xmlns:a16="http://schemas.microsoft.com/office/drawing/2014/main" id="{31EA9891-FBA6-1314-A7F2-FC5591ABBAF7}"/>
                </a:ext>
              </a:extLst>
            </p:cNvPr>
            <p:cNvCxnSpPr>
              <a:cxnSpLocks/>
            </p:cNvCxnSpPr>
            <p:nvPr/>
          </p:nvCxnSpPr>
          <p:spPr>
            <a:xfrm>
              <a:off x="0" y="511444"/>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 name="Straight Connector 7">
            <a:extLst>
              <a:ext uri="{FF2B5EF4-FFF2-40B4-BE49-F238E27FC236}">
                <a16:creationId xmlns:a16="http://schemas.microsoft.com/office/drawing/2014/main" id="{54BE68D8-FDE5-2DAD-959F-80617E3FF385}"/>
              </a:ext>
            </a:extLst>
          </p:cNvPr>
          <p:cNvCxnSpPr>
            <a:cxnSpLocks/>
          </p:cNvCxnSpPr>
          <p:nvPr/>
        </p:nvCxnSpPr>
        <p:spPr>
          <a:xfrm>
            <a:off x="0" y="7772400"/>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3" name="Table 12">
            <a:extLst>
              <a:ext uri="{FF2B5EF4-FFF2-40B4-BE49-F238E27FC236}">
                <a16:creationId xmlns:a16="http://schemas.microsoft.com/office/drawing/2014/main" id="{849D7A6E-133A-4AA9-4A1F-93BD355268BC}"/>
              </a:ext>
            </a:extLst>
          </p:cNvPr>
          <p:cNvGraphicFramePr>
            <a:graphicFrameLocks noGrp="1"/>
          </p:cNvGraphicFramePr>
          <p:nvPr>
            <p:extLst>
              <p:ext uri="{D42A27DB-BD31-4B8C-83A1-F6EECF244321}">
                <p14:modId xmlns:p14="http://schemas.microsoft.com/office/powerpoint/2010/main" val="2951603619"/>
              </p:ext>
            </p:extLst>
          </p:nvPr>
        </p:nvGraphicFramePr>
        <p:xfrm>
          <a:off x="861060" y="2231311"/>
          <a:ext cx="36576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31608576"/>
                    </a:ext>
                  </a:extLst>
                </a:gridCol>
                <a:gridCol w="1219200">
                  <a:extLst>
                    <a:ext uri="{9D8B030D-6E8A-4147-A177-3AD203B41FA5}">
                      <a16:colId xmlns:a16="http://schemas.microsoft.com/office/drawing/2014/main" val="885986294"/>
                    </a:ext>
                  </a:extLst>
                </a:gridCol>
                <a:gridCol w="1219200">
                  <a:extLst>
                    <a:ext uri="{9D8B030D-6E8A-4147-A177-3AD203B41FA5}">
                      <a16:colId xmlns:a16="http://schemas.microsoft.com/office/drawing/2014/main" val="3678870306"/>
                    </a:ext>
                  </a:extLst>
                </a:gridCol>
              </a:tblGrid>
              <a:tr h="370840">
                <a:tc>
                  <a:txBody>
                    <a:bodyPr/>
                    <a:lstStyle/>
                    <a:p>
                      <a:r>
                        <a:rPr lang="en-US" sz="1400" b="0" dirty="0">
                          <a:solidFill>
                            <a:schemeClr val="tx1"/>
                          </a:solidFill>
                          <a:latin typeface="+mn-lt"/>
                        </a:rPr>
                        <a:t>1. Teacher</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2. Cashier</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3. Teacher</a:t>
                      </a: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2288976"/>
                  </a:ext>
                </a:extLst>
              </a:tr>
            </a:tbl>
          </a:graphicData>
        </a:graphic>
      </p:graphicFrame>
      <p:sp>
        <p:nvSpPr>
          <p:cNvPr id="9" name="Rectangle: Rounded Corners 8">
            <a:extLst>
              <a:ext uri="{FF2B5EF4-FFF2-40B4-BE49-F238E27FC236}">
                <a16:creationId xmlns:a16="http://schemas.microsoft.com/office/drawing/2014/main" id="{A6F550C2-997D-7520-2A43-AC60E5E2ACFC}"/>
              </a:ext>
            </a:extLst>
          </p:cNvPr>
          <p:cNvSpPr/>
          <p:nvPr/>
        </p:nvSpPr>
        <p:spPr>
          <a:xfrm>
            <a:off x="1404276" y="1433484"/>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AC5A40DC-7EAF-D046-9D7C-A75E187D02CF}"/>
              </a:ext>
            </a:extLst>
          </p:cNvPr>
          <p:cNvSpPr/>
          <p:nvPr/>
        </p:nvSpPr>
        <p:spPr>
          <a:xfrm>
            <a:off x="1404276" y="1673266"/>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88C8BF41-75B2-4DE8-B55C-606BEEC14B7A}"/>
              </a:ext>
            </a:extLst>
          </p:cNvPr>
          <p:cNvSpPr/>
          <p:nvPr/>
        </p:nvSpPr>
        <p:spPr>
          <a:xfrm>
            <a:off x="1404276" y="1917507"/>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94AD2B8-315F-3386-CE66-19A10649001C}"/>
              </a:ext>
            </a:extLst>
          </p:cNvPr>
          <p:cNvSpPr/>
          <p:nvPr/>
        </p:nvSpPr>
        <p:spPr>
          <a:xfrm>
            <a:off x="0" y="5222943"/>
            <a:ext cx="5486400" cy="76911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Calibri" panose="020F0502020204030204"/>
              </a:rPr>
              <a:t>Practice talking about your current job or what you want to do in the future with a partner</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b="1" u="sng" dirty="0">
                <a:solidFill>
                  <a:sysClr val="windowText" lastClr="000000"/>
                </a:solidFill>
                <a:latin typeface="Calibri" panose="020F0502020204030204"/>
              </a:rPr>
              <a:t>Example</a:t>
            </a:r>
          </a:p>
        </p:txBody>
      </p:sp>
      <p:sp>
        <p:nvSpPr>
          <p:cNvPr id="3" name="Rectangle: Rounded Corners 2">
            <a:extLst>
              <a:ext uri="{FF2B5EF4-FFF2-40B4-BE49-F238E27FC236}">
                <a16:creationId xmlns:a16="http://schemas.microsoft.com/office/drawing/2014/main" id="{F2336C57-A907-0691-F272-C647BA3B677B}"/>
              </a:ext>
            </a:extLst>
          </p:cNvPr>
          <p:cNvSpPr/>
          <p:nvPr/>
        </p:nvSpPr>
        <p:spPr>
          <a:xfrm>
            <a:off x="175260" y="6227225"/>
            <a:ext cx="5029200" cy="358627"/>
          </a:xfrm>
          <a:prstGeom prst="roundRect">
            <a:avLst/>
          </a:prstGeom>
          <a:solidFill>
            <a:schemeClr val="accent2">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A: What do you want to do in the future?</a:t>
            </a:r>
          </a:p>
        </p:txBody>
      </p:sp>
      <p:sp>
        <p:nvSpPr>
          <p:cNvPr id="15" name="Rectangle: Rounded Corners 14">
            <a:extLst>
              <a:ext uri="{FF2B5EF4-FFF2-40B4-BE49-F238E27FC236}">
                <a16:creationId xmlns:a16="http://schemas.microsoft.com/office/drawing/2014/main" id="{40196902-7B5B-0026-8C1A-ABC9BC03DD11}"/>
              </a:ext>
            </a:extLst>
          </p:cNvPr>
          <p:cNvSpPr/>
          <p:nvPr/>
        </p:nvSpPr>
        <p:spPr>
          <a:xfrm>
            <a:off x="172720" y="6697769"/>
            <a:ext cx="5029200" cy="358627"/>
          </a:xfrm>
          <a:prstGeom prst="roundRect">
            <a:avLst/>
          </a:prstGeom>
          <a:solidFill>
            <a:schemeClr val="accent2">
              <a:lumMod val="40000"/>
              <a:lumOff val="6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B: I want to be an engineer because I like designing things.</a:t>
            </a:r>
          </a:p>
        </p:txBody>
      </p:sp>
    </p:spTree>
    <p:extLst>
      <p:ext uri="{BB962C8B-B14F-4D97-AF65-F5344CB8AC3E}">
        <p14:creationId xmlns:p14="http://schemas.microsoft.com/office/powerpoint/2010/main" val="1320251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40CA56-9C11-5041-B942-3A1DD8CA7649}"/>
              </a:ext>
            </a:extLst>
          </p:cNvPr>
          <p:cNvSpPr/>
          <p:nvPr/>
        </p:nvSpPr>
        <p:spPr>
          <a:xfrm>
            <a:off x="0" y="2491300"/>
            <a:ext cx="5486400" cy="15957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Vocabulary</a:t>
            </a: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 Furniture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Match the furniture with the room it is usually found in</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latin typeface="Calibri" panose="020F0502020204030204"/>
            </a:endParaRP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1. Bed</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2. Sofa</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3. Table</a:t>
            </a:r>
          </a:p>
        </p:txBody>
      </p:sp>
      <p:sp>
        <p:nvSpPr>
          <p:cNvPr id="17" name="Rectangle: Rounded Corners 16">
            <a:extLst>
              <a:ext uri="{FF2B5EF4-FFF2-40B4-BE49-F238E27FC236}">
                <a16:creationId xmlns:a16="http://schemas.microsoft.com/office/drawing/2014/main" id="{F6D25518-2566-E9EA-C802-A7D13359A1E9}"/>
              </a:ext>
            </a:extLst>
          </p:cNvPr>
          <p:cNvSpPr/>
          <p:nvPr/>
        </p:nvSpPr>
        <p:spPr>
          <a:xfrm>
            <a:off x="2840646" y="3311117"/>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FE32262A-59DB-FA6F-B734-DDC6E8E24A34}"/>
              </a:ext>
            </a:extLst>
          </p:cNvPr>
          <p:cNvSpPr/>
          <p:nvPr/>
        </p:nvSpPr>
        <p:spPr>
          <a:xfrm>
            <a:off x="2840646" y="3550899"/>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59F7EC3A-526F-467D-F75D-88B7E5D740B0}"/>
              </a:ext>
            </a:extLst>
          </p:cNvPr>
          <p:cNvSpPr/>
          <p:nvPr/>
        </p:nvSpPr>
        <p:spPr>
          <a:xfrm>
            <a:off x="2840646" y="3795140"/>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8D615AFF-1902-822C-DEC7-C5B4EAD27FA8}"/>
              </a:ext>
            </a:extLst>
          </p:cNvPr>
          <p:cNvSpPr/>
          <p:nvPr/>
        </p:nvSpPr>
        <p:spPr>
          <a:xfrm>
            <a:off x="0" y="460675"/>
            <a:ext cx="5486400" cy="15957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Vocabulary</a:t>
            </a: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 Rooms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Match the room with its description</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latin typeface="Calibri" panose="020F0502020204030204"/>
            </a:endParaRP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1. A room where people sleep.</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2. A room where food is cooked.</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3. A room where people relax.</a:t>
            </a:r>
          </a:p>
        </p:txBody>
      </p:sp>
      <p:grpSp>
        <p:nvGrpSpPr>
          <p:cNvPr id="4" name="Group 3">
            <a:extLst>
              <a:ext uri="{FF2B5EF4-FFF2-40B4-BE49-F238E27FC236}">
                <a16:creationId xmlns:a16="http://schemas.microsoft.com/office/drawing/2014/main" id="{54AABF8A-2283-307D-16C0-F487D4405CBC}"/>
              </a:ext>
            </a:extLst>
          </p:cNvPr>
          <p:cNvGrpSpPr/>
          <p:nvPr/>
        </p:nvGrpSpPr>
        <p:grpSpPr>
          <a:xfrm>
            <a:off x="0" y="-1"/>
            <a:ext cx="5486400" cy="511444"/>
            <a:chOff x="0" y="86296"/>
            <a:chExt cx="5486400" cy="511444"/>
          </a:xfrm>
        </p:grpSpPr>
        <p:sp>
          <p:nvSpPr>
            <p:cNvPr id="5" name="Rectangle 4">
              <a:extLst>
                <a:ext uri="{FF2B5EF4-FFF2-40B4-BE49-F238E27FC236}">
                  <a16:creationId xmlns:a16="http://schemas.microsoft.com/office/drawing/2014/main" id="{71229CEC-6B5C-536F-08E1-635A1A5D0993}"/>
                </a:ext>
              </a:extLst>
            </p:cNvPr>
            <p:cNvSpPr/>
            <p:nvPr/>
          </p:nvSpPr>
          <p:spPr>
            <a:xfrm>
              <a:off x="0" y="86296"/>
              <a:ext cx="5486400" cy="511444"/>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A1 Exercise 15</a:t>
              </a:r>
            </a:p>
          </p:txBody>
        </p:sp>
        <p:sp>
          <p:nvSpPr>
            <p:cNvPr id="6" name="TextBox 5">
              <a:extLst>
                <a:ext uri="{FF2B5EF4-FFF2-40B4-BE49-F238E27FC236}">
                  <a16:creationId xmlns:a16="http://schemas.microsoft.com/office/drawing/2014/main" id="{59FDF91C-FDC7-A242-6C3B-22CE3F25CF42}"/>
                </a:ext>
              </a:extLst>
            </p:cNvPr>
            <p:cNvSpPr txBox="1"/>
            <p:nvPr/>
          </p:nvSpPr>
          <p:spPr>
            <a:xfrm>
              <a:off x="2689860" y="177640"/>
              <a:ext cx="2743200" cy="369332"/>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Name:</a:t>
              </a:r>
            </a:p>
          </p:txBody>
        </p:sp>
        <p:cxnSp>
          <p:nvCxnSpPr>
            <p:cNvPr id="7" name="Straight Connector 6">
              <a:extLst>
                <a:ext uri="{FF2B5EF4-FFF2-40B4-BE49-F238E27FC236}">
                  <a16:creationId xmlns:a16="http://schemas.microsoft.com/office/drawing/2014/main" id="{31EA9891-FBA6-1314-A7F2-FC5591ABBAF7}"/>
                </a:ext>
              </a:extLst>
            </p:cNvPr>
            <p:cNvCxnSpPr>
              <a:cxnSpLocks/>
            </p:cNvCxnSpPr>
            <p:nvPr/>
          </p:nvCxnSpPr>
          <p:spPr>
            <a:xfrm>
              <a:off x="0" y="511444"/>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7DCC4DF9-B9CD-F56E-2013-3DD8DFB714A1}"/>
              </a:ext>
            </a:extLst>
          </p:cNvPr>
          <p:cNvSpPr/>
          <p:nvPr/>
        </p:nvSpPr>
        <p:spPr>
          <a:xfrm>
            <a:off x="0" y="4347911"/>
            <a:ext cx="5486400" cy="1410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Calibri" panose="020F0502020204030204"/>
              </a:rPr>
              <a:t>Complete the sentences with '</a:t>
            </a:r>
            <a:r>
              <a:rPr lang="en-US" sz="1600" b="1" dirty="0">
                <a:solidFill>
                  <a:sysClr val="windowText" lastClr="000000"/>
                </a:solidFill>
                <a:latin typeface="Calibri" panose="020F0502020204030204"/>
              </a:rPr>
              <a:t>there</a:t>
            </a:r>
            <a:r>
              <a:rPr lang="en-US" sz="1600" dirty="0">
                <a:solidFill>
                  <a:sysClr val="windowText" lastClr="000000"/>
                </a:solidFill>
                <a:latin typeface="Calibri" panose="020F0502020204030204"/>
              </a:rPr>
              <a:t> </a:t>
            </a:r>
            <a:r>
              <a:rPr lang="en-US" sz="1600" b="1" dirty="0">
                <a:solidFill>
                  <a:sysClr val="windowText" lastClr="000000"/>
                </a:solidFill>
                <a:latin typeface="Calibri" panose="020F0502020204030204"/>
              </a:rPr>
              <a:t>is</a:t>
            </a:r>
            <a:r>
              <a:rPr lang="en-US" sz="1600" dirty="0">
                <a:solidFill>
                  <a:sysClr val="windowText" lastClr="000000"/>
                </a:solidFill>
                <a:latin typeface="Calibri" panose="020F0502020204030204"/>
              </a:rPr>
              <a:t>' or '</a:t>
            </a:r>
            <a:r>
              <a:rPr lang="en-US" sz="1600" b="1" dirty="0">
                <a:solidFill>
                  <a:sysClr val="windowText" lastClr="000000"/>
                </a:solidFill>
                <a:latin typeface="Calibri" panose="020F0502020204030204"/>
              </a:rPr>
              <a:t>there are</a:t>
            </a:r>
            <a:r>
              <a:rPr lang="en-US" sz="1600" dirty="0">
                <a:solidFill>
                  <a:sysClr val="windowText" lastClr="000000"/>
                </a:solidFill>
                <a:latin typeface="Calibri" panose="020F0502020204030204"/>
              </a:rPr>
              <a:t>'</a:t>
            </a:r>
          </a:p>
          <a:p>
            <a:pPr marL="0" marR="0" lvl="0" indent="0" defTabSz="457200"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latin typeface="Calibri" panose="020F0502020204030204"/>
            </a:endParaRP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Calibri" panose="020F0502020204030204"/>
              </a:rPr>
              <a:t>1. ___ a sofa in the living room.</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Calibri" panose="020F0502020204030204"/>
              </a:rPr>
              <a:t>2. ___ three bedrooms in my house.</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Calibri" panose="020F0502020204030204"/>
              </a:rPr>
              <a:t>3. ___ a table in the kitchen.</a:t>
            </a:r>
          </a:p>
        </p:txBody>
      </p:sp>
      <p:cxnSp>
        <p:nvCxnSpPr>
          <p:cNvPr id="8" name="Straight Connector 7">
            <a:extLst>
              <a:ext uri="{FF2B5EF4-FFF2-40B4-BE49-F238E27FC236}">
                <a16:creationId xmlns:a16="http://schemas.microsoft.com/office/drawing/2014/main" id="{54BE68D8-FDE5-2DAD-959F-80617E3FF385}"/>
              </a:ext>
            </a:extLst>
          </p:cNvPr>
          <p:cNvCxnSpPr>
            <a:cxnSpLocks/>
          </p:cNvCxnSpPr>
          <p:nvPr/>
        </p:nvCxnSpPr>
        <p:spPr>
          <a:xfrm>
            <a:off x="0" y="7772400"/>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3" name="Table 12">
            <a:extLst>
              <a:ext uri="{FF2B5EF4-FFF2-40B4-BE49-F238E27FC236}">
                <a16:creationId xmlns:a16="http://schemas.microsoft.com/office/drawing/2014/main" id="{849D7A6E-133A-4AA9-4A1F-93BD355268BC}"/>
              </a:ext>
            </a:extLst>
          </p:cNvPr>
          <p:cNvGraphicFramePr>
            <a:graphicFrameLocks noGrp="1"/>
          </p:cNvGraphicFramePr>
          <p:nvPr>
            <p:extLst>
              <p:ext uri="{D42A27DB-BD31-4B8C-83A1-F6EECF244321}">
                <p14:modId xmlns:p14="http://schemas.microsoft.com/office/powerpoint/2010/main" val="2473747995"/>
              </p:ext>
            </p:extLst>
          </p:nvPr>
        </p:nvGraphicFramePr>
        <p:xfrm>
          <a:off x="861059" y="2055483"/>
          <a:ext cx="3768996" cy="370840"/>
        </p:xfrm>
        <a:graphic>
          <a:graphicData uri="http://schemas.openxmlformats.org/drawingml/2006/table">
            <a:tbl>
              <a:tblPr firstRow="1" bandRow="1">
                <a:tableStyleId>{5C22544A-7EE6-4342-B048-85BDC9FD1C3A}</a:tableStyleId>
              </a:tblPr>
              <a:tblGrid>
                <a:gridCol w="1256332">
                  <a:extLst>
                    <a:ext uri="{9D8B030D-6E8A-4147-A177-3AD203B41FA5}">
                      <a16:colId xmlns:a16="http://schemas.microsoft.com/office/drawing/2014/main" val="2931608576"/>
                    </a:ext>
                  </a:extLst>
                </a:gridCol>
                <a:gridCol w="1256332">
                  <a:extLst>
                    <a:ext uri="{9D8B030D-6E8A-4147-A177-3AD203B41FA5}">
                      <a16:colId xmlns:a16="http://schemas.microsoft.com/office/drawing/2014/main" val="885986294"/>
                    </a:ext>
                  </a:extLst>
                </a:gridCol>
                <a:gridCol w="1256332">
                  <a:extLst>
                    <a:ext uri="{9D8B030D-6E8A-4147-A177-3AD203B41FA5}">
                      <a16:colId xmlns:a16="http://schemas.microsoft.com/office/drawing/2014/main" val="3678870306"/>
                    </a:ext>
                  </a:extLst>
                </a:gridCol>
              </a:tblGrid>
              <a:tr h="370840">
                <a:tc>
                  <a:txBody>
                    <a:bodyPr/>
                    <a:lstStyle/>
                    <a:p>
                      <a:r>
                        <a:rPr lang="en-US" sz="1400" b="0" dirty="0">
                          <a:solidFill>
                            <a:schemeClr val="tx1"/>
                          </a:solidFill>
                          <a:latin typeface="+mn-lt"/>
                        </a:rPr>
                        <a:t>1. Living room</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2. Bedroom</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3. Kitchen</a:t>
                      </a: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2288976"/>
                  </a:ext>
                </a:extLst>
              </a:tr>
            </a:tbl>
          </a:graphicData>
        </a:graphic>
      </p:graphicFrame>
      <p:sp>
        <p:nvSpPr>
          <p:cNvPr id="9" name="Rectangle: Rounded Corners 8">
            <a:extLst>
              <a:ext uri="{FF2B5EF4-FFF2-40B4-BE49-F238E27FC236}">
                <a16:creationId xmlns:a16="http://schemas.microsoft.com/office/drawing/2014/main" id="{A6F550C2-997D-7520-2A43-AC60E5E2ACFC}"/>
              </a:ext>
            </a:extLst>
          </p:cNvPr>
          <p:cNvSpPr/>
          <p:nvPr/>
        </p:nvSpPr>
        <p:spPr>
          <a:xfrm>
            <a:off x="2840646" y="1297302"/>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AC5A40DC-7EAF-D046-9D7C-A75E187D02CF}"/>
              </a:ext>
            </a:extLst>
          </p:cNvPr>
          <p:cNvSpPr/>
          <p:nvPr/>
        </p:nvSpPr>
        <p:spPr>
          <a:xfrm>
            <a:off x="2840646" y="1537084"/>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88C8BF41-75B2-4DE8-B55C-606BEEC14B7A}"/>
              </a:ext>
            </a:extLst>
          </p:cNvPr>
          <p:cNvSpPr/>
          <p:nvPr/>
        </p:nvSpPr>
        <p:spPr>
          <a:xfrm>
            <a:off x="2840646" y="1781325"/>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94AD2B8-315F-3386-CE66-19A10649001C}"/>
              </a:ext>
            </a:extLst>
          </p:cNvPr>
          <p:cNvSpPr/>
          <p:nvPr/>
        </p:nvSpPr>
        <p:spPr>
          <a:xfrm>
            <a:off x="0" y="5444964"/>
            <a:ext cx="5486400" cy="23274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R="0" lvl="0" algn="ctr" defTabSz="457200" rtl="0" eaLnBrk="1" fontAlgn="auto" latinLnBrk="0" hangingPunct="1">
              <a:lnSpc>
                <a:spcPct val="100000"/>
              </a:lnSpc>
              <a:spcBef>
                <a:spcPts val="0"/>
              </a:spcBef>
              <a:spcAft>
                <a:spcPts val="0"/>
              </a:spcAft>
              <a:buClrTx/>
              <a:buSzTx/>
              <a:tabLst/>
              <a:defRPr/>
            </a:pPr>
            <a:r>
              <a:rPr lang="en-US" sz="1600" dirty="0">
                <a:solidFill>
                  <a:sysClr val="windowText" lastClr="000000"/>
                </a:solidFill>
                <a:latin typeface="Calibri" panose="020F0502020204030204"/>
              </a:rPr>
              <a:t>Write a short paragraph describing your home using</a:t>
            </a:r>
          </a:p>
          <a:p>
            <a:pPr marR="0" lvl="0" algn="ctr" defTabSz="457200" rtl="0" eaLnBrk="1" fontAlgn="auto" latinLnBrk="0" hangingPunct="1">
              <a:lnSpc>
                <a:spcPct val="100000"/>
              </a:lnSpc>
              <a:spcBef>
                <a:spcPts val="0"/>
              </a:spcBef>
              <a:spcAft>
                <a:spcPts val="0"/>
              </a:spcAft>
              <a:buClrTx/>
              <a:buSzTx/>
              <a:tabLst/>
              <a:defRPr/>
            </a:pPr>
            <a:r>
              <a:rPr lang="en-US" sz="1600" dirty="0">
                <a:solidFill>
                  <a:sysClr val="windowText" lastClr="000000"/>
                </a:solidFill>
                <a:latin typeface="Calibri" panose="020F0502020204030204"/>
              </a:rPr>
              <a:t> </a:t>
            </a:r>
            <a:r>
              <a:rPr lang="en-US" sz="1600" b="1" dirty="0">
                <a:solidFill>
                  <a:sysClr val="windowText" lastClr="000000"/>
                </a:solidFill>
                <a:latin typeface="Calibri" panose="020F0502020204030204"/>
              </a:rPr>
              <a:t>'there is' </a:t>
            </a:r>
            <a:r>
              <a:rPr lang="en-US" sz="1600" dirty="0">
                <a:solidFill>
                  <a:sysClr val="windowText" lastClr="000000"/>
                </a:solidFill>
                <a:latin typeface="Calibri" panose="020F0502020204030204"/>
              </a:rPr>
              <a:t>or </a:t>
            </a:r>
            <a:r>
              <a:rPr lang="en-US" sz="1600" b="1" dirty="0">
                <a:solidFill>
                  <a:sysClr val="windowText" lastClr="000000"/>
                </a:solidFill>
                <a:latin typeface="Calibri" panose="020F0502020204030204"/>
              </a:rPr>
              <a:t>'there are'</a:t>
            </a:r>
          </a:p>
          <a:p>
            <a:pPr marR="0" lvl="0" algn="ctr" defTabSz="457200" rtl="0" eaLnBrk="1" fontAlgn="auto" latinLnBrk="0" hangingPunct="1">
              <a:lnSpc>
                <a:spcPct val="100000"/>
              </a:lnSpc>
              <a:spcBef>
                <a:spcPts val="0"/>
              </a:spcBef>
              <a:spcAft>
                <a:spcPts val="0"/>
              </a:spcAft>
              <a:buClrTx/>
              <a:buSzTx/>
              <a:tabLst/>
              <a:defRPr/>
            </a:pPr>
            <a:r>
              <a:rPr lang="en-US" sz="1600" dirty="0">
                <a:solidFill>
                  <a:sysClr val="windowText" lastClr="000000"/>
                </a:solidFill>
                <a:latin typeface="Calibri" panose="020F0502020204030204"/>
              </a:rPr>
              <a:t>  </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b="1" u="sng" dirty="0">
                <a:solidFill>
                  <a:sysClr val="windowText" lastClr="000000"/>
                </a:solidFill>
                <a:latin typeface="Calibri" panose="020F0502020204030204"/>
              </a:rPr>
              <a:t>Example</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Calibri" panose="020F0502020204030204"/>
              </a:rPr>
              <a:t>In my house, there are two bedrooms and a living room. There’s a sofa and a T.V in the living room. There’s a table in the dining room. In the kitchen, there are four chairs around the table.</a:t>
            </a:r>
          </a:p>
        </p:txBody>
      </p:sp>
      <p:graphicFrame>
        <p:nvGraphicFramePr>
          <p:cNvPr id="3" name="Table 2">
            <a:extLst>
              <a:ext uri="{FF2B5EF4-FFF2-40B4-BE49-F238E27FC236}">
                <a16:creationId xmlns:a16="http://schemas.microsoft.com/office/drawing/2014/main" id="{4FF39C5F-16D1-0558-E3D8-834C76DA13F7}"/>
              </a:ext>
            </a:extLst>
          </p:cNvPr>
          <p:cNvGraphicFramePr>
            <a:graphicFrameLocks noGrp="1"/>
          </p:cNvGraphicFramePr>
          <p:nvPr>
            <p:extLst>
              <p:ext uri="{D42A27DB-BD31-4B8C-83A1-F6EECF244321}">
                <p14:modId xmlns:p14="http://schemas.microsoft.com/office/powerpoint/2010/main" val="2625850016"/>
              </p:ext>
            </p:extLst>
          </p:nvPr>
        </p:nvGraphicFramePr>
        <p:xfrm>
          <a:off x="861059" y="4130061"/>
          <a:ext cx="3768996" cy="370840"/>
        </p:xfrm>
        <a:graphic>
          <a:graphicData uri="http://schemas.openxmlformats.org/drawingml/2006/table">
            <a:tbl>
              <a:tblPr firstRow="1" bandRow="1">
                <a:tableStyleId>{5C22544A-7EE6-4342-B048-85BDC9FD1C3A}</a:tableStyleId>
              </a:tblPr>
              <a:tblGrid>
                <a:gridCol w="1256332">
                  <a:extLst>
                    <a:ext uri="{9D8B030D-6E8A-4147-A177-3AD203B41FA5}">
                      <a16:colId xmlns:a16="http://schemas.microsoft.com/office/drawing/2014/main" val="2931608576"/>
                    </a:ext>
                  </a:extLst>
                </a:gridCol>
                <a:gridCol w="1256332">
                  <a:extLst>
                    <a:ext uri="{9D8B030D-6E8A-4147-A177-3AD203B41FA5}">
                      <a16:colId xmlns:a16="http://schemas.microsoft.com/office/drawing/2014/main" val="885986294"/>
                    </a:ext>
                  </a:extLst>
                </a:gridCol>
                <a:gridCol w="1256332">
                  <a:extLst>
                    <a:ext uri="{9D8B030D-6E8A-4147-A177-3AD203B41FA5}">
                      <a16:colId xmlns:a16="http://schemas.microsoft.com/office/drawing/2014/main" val="3678870306"/>
                    </a:ext>
                  </a:extLst>
                </a:gridCol>
              </a:tblGrid>
              <a:tr h="370840">
                <a:tc>
                  <a:txBody>
                    <a:bodyPr/>
                    <a:lstStyle/>
                    <a:p>
                      <a:r>
                        <a:rPr lang="en-US" sz="1400" b="0" dirty="0">
                          <a:solidFill>
                            <a:schemeClr val="tx1"/>
                          </a:solidFill>
                          <a:latin typeface="+mn-lt"/>
                        </a:rPr>
                        <a:t>1. Living room</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2. Bedroom</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3. Dining room</a:t>
                      </a: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2288976"/>
                  </a:ext>
                </a:extLst>
              </a:tr>
            </a:tbl>
          </a:graphicData>
        </a:graphic>
      </p:graphicFrame>
    </p:spTree>
    <p:extLst>
      <p:ext uri="{BB962C8B-B14F-4D97-AF65-F5344CB8AC3E}">
        <p14:creationId xmlns:p14="http://schemas.microsoft.com/office/powerpoint/2010/main" val="370038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40CA56-9C11-5041-B942-3A1DD8CA7649}"/>
              </a:ext>
            </a:extLst>
          </p:cNvPr>
          <p:cNvSpPr/>
          <p:nvPr/>
        </p:nvSpPr>
        <p:spPr>
          <a:xfrm>
            <a:off x="0" y="2831122"/>
            <a:ext cx="5486400" cy="15957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Simple Present Tense for Regular Events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Complete the sentences using the correct form of the verb</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latin typeface="Calibri" panose="020F0502020204030204"/>
            </a:endParaRP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1. I ___ my birthday every year.</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2. We ___ the house for Christmas.</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3. They ___ their grandparents on Thanksgiving.</a:t>
            </a:r>
          </a:p>
        </p:txBody>
      </p:sp>
      <p:sp>
        <p:nvSpPr>
          <p:cNvPr id="2" name="Rectangle 1">
            <a:extLst>
              <a:ext uri="{FF2B5EF4-FFF2-40B4-BE49-F238E27FC236}">
                <a16:creationId xmlns:a16="http://schemas.microsoft.com/office/drawing/2014/main" id="{8D615AFF-1902-822C-DEC7-C5B4EAD27FA8}"/>
              </a:ext>
            </a:extLst>
          </p:cNvPr>
          <p:cNvSpPr/>
          <p:nvPr/>
        </p:nvSpPr>
        <p:spPr>
          <a:xfrm>
            <a:off x="0" y="460675"/>
            <a:ext cx="5486400" cy="15957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Vocabulary</a:t>
            </a: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 Holidays and Celebrations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Match the celebration with its description</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latin typeface="Calibri" panose="020F0502020204030204"/>
            </a:endParaRP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1. A holiday on December 25th.</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2. The day you were born.</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3. A ceremony where two people get married.</a:t>
            </a:r>
          </a:p>
        </p:txBody>
      </p:sp>
      <p:grpSp>
        <p:nvGrpSpPr>
          <p:cNvPr id="4" name="Group 3">
            <a:extLst>
              <a:ext uri="{FF2B5EF4-FFF2-40B4-BE49-F238E27FC236}">
                <a16:creationId xmlns:a16="http://schemas.microsoft.com/office/drawing/2014/main" id="{54AABF8A-2283-307D-16C0-F487D4405CBC}"/>
              </a:ext>
            </a:extLst>
          </p:cNvPr>
          <p:cNvGrpSpPr/>
          <p:nvPr/>
        </p:nvGrpSpPr>
        <p:grpSpPr>
          <a:xfrm>
            <a:off x="0" y="-1"/>
            <a:ext cx="5486400" cy="511444"/>
            <a:chOff x="0" y="86296"/>
            <a:chExt cx="5486400" cy="511444"/>
          </a:xfrm>
        </p:grpSpPr>
        <p:sp>
          <p:nvSpPr>
            <p:cNvPr id="5" name="Rectangle 4">
              <a:extLst>
                <a:ext uri="{FF2B5EF4-FFF2-40B4-BE49-F238E27FC236}">
                  <a16:creationId xmlns:a16="http://schemas.microsoft.com/office/drawing/2014/main" id="{71229CEC-6B5C-536F-08E1-635A1A5D0993}"/>
                </a:ext>
              </a:extLst>
            </p:cNvPr>
            <p:cNvSpPr/>
            <p:nvPr/>
          </p:nvSpPr>
          <p:spPr>
            <a:xfrm>
              <a:off x="0" y="86296"/>
              <a:ext cx="5486400" cy="511444"/>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A1 Exercise 16</a:t>
              </a:r>
            </a:p>
          </p:txBody>
        </p:sp>
        <p:sp>
          <p:nvSpPr>
            <p:cNvPr id="6" name="TextBox 5">
              <a:extLst>
                <a:ext uri="{FF2B5EF4-FFF2-40B4-BE49-F238E27FC236}">
                  <a16:creationId xmlns:a16="http://schemas.microsoft.com/office/drawing/2014/main" id="{59FDF91C-FDC7-A242-6C3B-22CE3F25CF42}"/>
                </a:ext>
              </a:extLst>
            </p:cNvPr>
            <p:cNvSpPr txBox="1"/>
            <p:nvPr/>
          </p:nvSpPr>
          <p:spPr>
            <a:xfrm>
              <a:off x="2689860" y="177640"/>
              <a:ext cx="2743200" cy="369332"/>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Name:</a:t>
              </a:r>
            </a:p>
          </p:txBody>
        </p:sp>
        <p:cxnSp>
          <p:nvCxnSpPr>
            <p:cNvPr id="7" name="Straight Connector 6">
              <a:extLst>
                <a:ext uri="{FF2B5EF4-FFF2-40B4-BE49-F238E27FC236}">
                  <a16:creationId xmlns:a16="http://schemas.microsoft.com/office/drawing/2014/main" id="{31EA9891-FBA6-1314-A7F2-FC5591ABBAF7}"/>
                </a:ext>
              </a:extLst>
            </p:cNvPr>
            <p:cNvCxnSpPr>
              <a:cxnSpLocks/>
            </p:cNvCxnSpPr>
            <p:nvPr/>
          </p:nvCxnSpPr>
          <p:spPr>
            <a:xfrm>
              <a:off x="0" y="511444"/>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 name="Straight Connector 7">
            <a:extLst>
              <a:ext uri="{FF2B5EF4-FFF2-40B4-BE49-F238E27FC236}">
                <a16:creationId xmlns:a16="http://schemas.microsoft.com/office/drawing/2014/main" id="{54BE68D8-FDE5-2DAD-959F-80617E3FF385}"/>
              </a:ext>
            </a:extLst>
          </p:cNvPr>
          <p:cNvCxnSpPr>
            <a:cxnSpLocks/>
          </p:cNvCxnSpPr>
          <p:nvPr/>
        </p:nvCxnSpPr>
        <p:spPr>
          <a:xfrm>
            <a:off x="0" y="7772400"/>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3" name="Table 12">
            <a:extLst>
              <a:ext uri="{FF2B5EF4-FFF2-40B4-BE49-F238E27FC236}">
                <a16:creationId xmlns:a16="http://schemas.microsoft.com/office/drawing/2014/main" id="{849D7A6E-133A-4AA9-4A1F-93BD355268BC}"/>
              </a:ext>
            </a:extLst>
          </p:cNvPr>
          <p:cNvGraphicFramePr>
            <a:graphicFrameLocks noGrp="1"/>
          </p:cNvGraphicFramePr>
          <p:nvPr>
            <p:extLst>
              <p:ext uri="{D42A27DB-BD31-4B8C-83A1-F6EECF244321}">
                <p14:modId xmlns:p14="http://schemas.microsoft.com/office/powerpoint/2010/main" val="528447274"/>
              </p:ext>
            </p:extLst>
          </p:nvPr>
        </p:nvGraphicFramePr>
        <p:xfrm>
          <a:off x="861059" y="2055483"/>
          <a:ext cx="3768996" cy="370840"/>
        </p:xfrm>
        <a:graphic>
          <a:graphicData uri="http://schemas.openxmlformats.org/drawingml/2006/table">
            <a:tbl>
              <a:tblPr firstRow="1" bandRow="1">
                <a:tableStyleId>{5C22544A-7EE6-4342-B048-85BDC9FD1C3A}</a:tableStyleId>
              </a:tblPr>
              <a:tblGrid>
                <a:gridCol w="1256332">
                  <a:extLst>
                    <a:ext uri="{9D8B030D-6E8A-4147-A177-3AD203B41FA5}">
                      <a16:colId xmlns:a16="http://schemas.microsoft.com/office/drawing/2014/main" val="2931608576"/>
                    </a:ext>
                  </a:extLst>
                </a:gridCol>
                <a:gridCol w="1256332">
                  <a:extLst>
                    <a:ext uri="{9D8B030D-6E8A-4147-A177-3AD203B41FA5}">
                      <a16:colId xmlns:a16="http://schemas.microsoft.com/office/drawing/2014/main" val="885986294"/>
                    </a:ext>
                  </a:extLst>
                </a:gridCol>
                <a:gridCol w="1256332">
                  <a:extLst>
                    <a:ext uri="{9D8B030D-6E8A-4147-A177-3AD203B41FA5}">
                      <a16:colId xmlns:a16="http://schemas.microsoft.com/office/drawing/2014/main" val="3678870306"/>
                    </a:ext>
                  </a:extLst>
                </a:gridCol>
              </a:tblGrid>
              <a:tr h="370840">
                <a:tc>
                  <a:txBody>
                    <a:bodyPr/>
                    <a:lstStyle/>
                    <a:p>
                      <a:r>
                        <a:rPr lang="en-US" sz="1600" b="0" dirty="0">
                          <a:solidFill>
                            <a:schemeClr val="tx1"/>
                          </a:solidFill>
                          <a:latin typeface="+mn-lt"/>
                        </a:rPr>
                        <a:t>1. Birthday</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chemeClr val="tx1"/>
                          </a:solidFill>
                        </a:rPr>
                        <a:t>2. Wedding</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chemeClr val="tx1"/>
                          </a:solidFill>
                        </a:rPr>
                        <a:t>3. Christmas</a:t>
                      </a: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2288976"/>
                  </a:ext>
                </a:extLst>
              </a:tr>
            </a:tbl>
          </a:graphicData>
        </a:graphic>
      </p:graphicFrame>
      <p:sp>
        <p:nvSpPr>
          <p:cNvPr id="9" name="Rectangle: Rounded Corners 8">
            <a:extLst>
              <a:ext uri="{FF2B5EF4-FFF2-40B4-BE49-F238E27FC236}">
                <a16:creationId xmlns:a16="http://schemas.microsoft.com/office/drawing/2014/main" id="{A6F550C2-997D-7520-2A43-AC60E5E2ACFC}"/>
              </a:ext>
            </a:extLst>
          </p:cNvPr>
          <p:cNvSpPr/>
          <p:nvPr/>
        </p:nvSpPr>
        <p:spPr>
          <a:xfrm>
            <a:off x="4009046" y="1289506"/>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AC5A40DC-7EAF-D046-9D7C-A75E187D02CF}"/>
              </a:ext>
            </a:extLst>
          </p:cNvPr>
          <p:cNvSpPr/>
          <p:nvPr/>
        </p:nvSpPr>
        <p:spPr>
          <a:xfrm>
            <a:off x="4009046" y="1529288"/>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88C8BF41-75B2-4DE8-B55C-606BEEC14B7A}"/>
              </a:ext>
            </a:extLst>
          </p:cNvPr>
          <p:cNvSpPr/>
          <p:nvPr/>
        </p:nvSpPr>
        <p:spPr>
          <a:xfrm>
            <a:off x="4009046" y="1773529"/>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94AD2B8-315F-3386-CE66-19A10649001C}"/>
              </a:ext>
            </a:extLst>
          </p:cNvPr>
          <p:cNvSpPr/>
          <p:nvPr/>
        </p:nvSpPr>
        <p:spPr>
          <a:xfrm>
            <a:off x="0" y="5019817"/>
            <a:ext cx="5486400" cy="23274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R="0" lvl="0" algn="ctr" defTabSz="457200" rtl="0" eaLnBrk="1" fontAlgn="auto" latinLnBrk="0" hangingPunct="1">
              <a:lnSpc>
                <a:spcPct val="100000"/>
              </a:lnSpc>
              <a:spcBef>
                <a:spcPts val="0"/>
              </a:spcBef>
              <a:spcAft>
                <a:spcPts val="0"/>
              </a:spcAft>
              <a:buClrTx/>
              <a:buSzTx/>
              <a:tabLst/>
              <a:defRPr/>
            </a:pPr>
            <a:r>
              <a:rPr lang="en-US" sz="1600" dirty="0">
                <a:solidFill>
                  <a:sysClr val="windowText" lastClr="000000"/>
                </a:solidFill>
                <a:latin typeface="Calibri" panose="020F0502020204030204"/>
              </a:rPr>
              <a:t>Write a short paragraph about your favorite holiday.</a:t>
            </a:r>
          </a:p>
          <a:p>
            <a:pPr marR="0" lvl="0" algn="ctr" defTabSz="457200" rtl="0" eaLnBrk="1" fontAlgn="auto" latinLnBrk="0" hangingPunct="1">
              <a:lnSpc>
                <a:spcPct val="100000"/>
              </a:lnSpc>
              <a:spcBef>
                <a:spcPts val="0"/>
              </a:spcBef>
              <a:spcAft>
                <a:spcPts val="0"/>
              </a:spcAft>
              <a:buClrTx/>
              <a:buSzTx/>
              <a:tabLst/>
              <a:defRPr/>
            </a:pPr>
            <a:r>
              <a:rPr lang="en-US" sz="1600" dirty="0">
                <a:solidFill>
                  <a:sysClr val="windowText" lastClr="000000"/>
                </a:solidFill>
                <a:latin typeface="Calibri" panose="020F0502020204030204"/>
              </a:rPr>
              <a:t>Include details about how you celebrate it and why you like it</a:t>
            </a:r>
          </a:p>
          <a:p>
            <a:pPr marR="0" lvl="0" algn="ctr" defTabSz="457200" rtl="0" eaLnBrk="1" fontAlgn="auto" latinLnBrk="0" hangingPunct="1">
              <a:lnSpc>
                <a:spcPct val="100000"/>
              </a:lnSpc>
              <a:spcBef>
                <a:spcPts val="0"/>
              </a:spcBef>
              <a:spcAft>
                <a:spcPts val="0"/>
              </a:spcAft>
              <a:buClrTx/>
              <a:buSzTx/>
              <a:tabLst/>
              <a:defRPr/>
            </a:pPr>
            <a:r>
              <a:rPr lang="en-US" sz="1600" dirty="0">
                <a:solidFill>
                  <a:sysClr val="windowText" lastClr="000000"/>
                </a:solidFill>
                <a:latin typeface="Calibri" panose="020F0502020204030204"/>
              </a:rPr>
              <a:t>  </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b="1" u="sng" dirty="0">
                <a:solidFill>
                  <a:sysClr val="windowText" lastClr="000000"/>
                </a:solidFill>
                <a:latin typeface="Calibri" panose="020F0502020204030204"/>
              </a:rPr>
              <a:t>Example</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Calibri" panose="020F0502020204030204"/>
              </a:rPr>
              <a:t>My favorite holiday is New Year’s Eve. I like it because I get to stay up late and watch fireworks. We have a party with friends and we all celebrate together. It’s a lot of fun!</a:t>
            </a:r>
          </a:p>
        </p:txBody>
      </p:sp>
      <p:graphicFrame>
        <p:nvGraphicFramePr>
          <p:cNvPr id="3" name="Table 2">
            <a:extLst>
              <a:ext uri="{FF2B5EF4-FFF2-40B4-BE49-F238E27FC236}">
                <a16:creationId xmlns:a16="http://schemas.microsoft.com/office/drawing/2014/main" id="{4FF39C5F-16D1-0558-E3D8-834C76DA13F7}"/>
              </a:ext>
            </a:extLst>
          </p:cNvPr>
          <p:cNvGraphicFramePr>
            <a:graphicFrameLocks noGrp="1"/>
          </p:cNvGraphicFramePr>
          <p:nvPr>
            <p:extLst>
              <p:ext uri="{D42A27DB-BD31-4B8C-83A1-F6EECF244321}">
                <p14:modId xmlns:p14="http://schemas.microsoft.com/office/powerpoint/2010/main" val="2221919576"/>
              </p:ext>
            </p:extLst>
          </p:nvPr>
        </p:nvGraphicFramePr>
        <p:xfrm>
          <a:off x="861059" y="4469883"/>
          <a:ext cx="3768996" cy="370840"/>
        </p:xfrm>
        <a:graphic>
          <a:graphicData uri="http://schemas.openxmlformats.org/drawingml/2006/table">
            <a:tbl>
              <a:tblPr firstRow="1" bandRow="1">
                <a:tableStyleId>{5C22544A-7EE6-4342-B048-85BDC9FD1C3A}</a:tableStyleId>
              </a:tblPr>
              <a:tblGrid>
                <a:gridCol w="1256332">
                  <a:extLst>
                    <a:ext uri="{9D8B030D-6E8A-4147-A177-3AD203B41FA5}">
                      <a16:colId xmlns:a16="http://schemas.microsoft.com/office/drawing/2014/main" val="2931608576"/>
                    </a:ext>
                  </a:extLst>
                </a:gridCol>
                <a:gridCol w="1256332">
                  <a:extLst>
                    <a:ext uri="{9D8B030D-6E8A-4147-A177-3AD203B41FA5}">
                      <a16:colId xmlns:a16="http://schemas.microsoft.com/office/drawing/2014/main" val="885986294"/>
                    </a:ext>
                  </a:extLst>
                </a:gridCol>
                <a:gridCol w="1256332">
                  <a:extLst>
                    <a:ext uri="{9D8B030D-6E8A-4147-A177-3AD203B41FA5}">
                      <a16:colId xmlns:a16="http://schemas.microsoft.com/office/drawing/2014/main" val="3678870306"/>
                    </a:ext>
                  </a:extLst>
                </a:gridCol>
              </a:tblGrid>
              <a:tr h="370840">
                <a:tc>
                  <a:txBody>
                    <a:bodyPr/>
                    <a:lstStyle/>
                    <a:p>
                      <a:r>
                        <a:rPr lang="en-US" sz="1600" b="0" dirty="0">
                          <a:solidFill>
                            <a:schemeClr val="tx1"/>
                          </a:solidFill>
                          <a:latin typeface="+mn-lt"/>
                        </a:rPr>
                        <a:t>1. Decorate</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chemeClr val="tx1"/>
                          </a:solidFill>
                        </a:rPr>
                        <a:t>2. Visit</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chemeClr val="tx1"/>
                          </a:solidFill>
                        </a:rPr>
                        <a:t>3. Celebrate</a:t>
                      </a: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2288976"/>
                  </a:ext>
                </a:extLst>
              </a:tr>
            </a:tbl>
          </a:graphicData>
        </a:graphic>
      </p:graphicFrame>
    </p:spTree>
    <p:extLst>
      <p:ext uri="{BB962C8B-B14F-4D97-AF65-F5344CB8AC3E}">
        <p14:creationId xmlns:p14="http://schemas.microsoft.com/office/powerpoint/2010/main" val="4209398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40CA56-9C11-5041-B942-3A1DD8CA7649}"/>
              </a:ext>
            </a:extLst>
          </p:cNvPr>
          <p:cNvSpPr/>
          <p:nvPr/>
        </p:nvSpPr>
        <p:spPr>
          <a:xfrm>
            <a:off x="0" y="2831122"/>
            <a:ext cx="5486400" cy="15957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Ordering Food and Drinks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Fill in the blanks with the correct phrase</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latin typeface="Calibri" panose="020F0502020204030204"/>
            </a:endParaRP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1. I’d like ____, please.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2. Can I have ____, please.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3. I’ll have ____, please.</a:t>
            </a:r>
          </a:p>
        </p:txBody>
      </p:sp>
      <p:sp>
        <p:nvSpPr>
          <p:cNvPr id="2" name="Rectangle 1">
            <a:extLst>
              <a:ext uri="{FF2B5EF4-FFF2-40B4-BE49-F238E27FC236}">
                <a16:creationId xmlns:a16="http://schemas.microsoft.com/office/drawing/2014/main" id="{8D615AFF-1902-822C-DEC7-C5B4EAD27FA8}"/>
              </a:ext>
            </a:extLst>
          </p:cNvPr>
          <p:cNvSpPr/>
          <p:nvPr/>
        </p:nvSpPr>
        <p:spPr>
          <a:xfrm>
            <a:off x="0" y="460675"/>
            <a:ext cx="5486400" cy="15957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Vocabulary</a:t>
            </a: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 Restaurants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Match the vocabulary with the correct definition</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latin typeface="Calibri" panose="020F0502020204030204"/>
            </a:endParaRP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1. The person who takes your order.</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2. A list of food and drinks.</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3. A sweet dish at the end of a meal.</a:t>
            </a:r>
          </a:p>
        </p:txBody>
      </p:sp>
      <p:grpSp>
        <p:nvGrpSpPr>
          <p:cNvPr id="4" name="Group 3">
            <a:extLst>
              <a:ext uri="{FF2B5EF4-FFF2-40B4-BE49-F238E27FC236}">
                <a16:creationId xmlns:a16="http://schemas.microsoft.com/office/drawing/2014/main" id="{54AABF8A-2283-307D-16C0-F487D4405CBC}"/>
              </a:ext>
            </a:extLst>
          </p:cNvPr>
          <p:cNvGrpSpPr/>
          <p:nvPr/>
        </p:nvGrpSpPr>
        <p:grpSpPr>
          <a:xfrm>
            <a:off x="0" y="-1"/>
            <a:ext cx="5486400" cy="511444"/>
            <a:chOff x="0" y="86296"/>
            <a:chExt cx="5486400" cy="511444"/>
          </a:xfrm>
        </p:grpSpPr>
        <p:sp>
          <p:nvSpPr>
            <p:cNvPr id="5" name="Rectangle 4">
              <a:extLst>
                <a:ext uri="{FF2B5EF4-FFF2-40B4-BE49-F238E27FC236}">
                  <a16:creationId xmlns:a16="http://schemas.microsoft.com/office/drawing/2014/main" id="{71229CEC-6B5C-536F-08E1-635A1A5D0993}"/>
                </a:ext>
              </a:extLst>
            </p:cNvPr>
            <p:cNvSpPr/>
            <p:nvPr/>
          </p:nvSpPr>
          <p:spPr>
            <a:xfrm>
              <a:off x="0" y="86296"/>
              <a:ext cx="5486400" cy="511444"/>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A1 Exercise 17</a:t>
              </a:r>
            </a:p>
          </p:txBody>
        </p:sp>
        <p:sp>
          <p:nvSpPr>
            <p:cNvPr id="6" name="TextBox 5">
              <a:extLst>
                <a:ext uri="{FF2B5EF4-FFF2-40B4-BE49-F238E27FC236}">
                  <a16:creationId xmlns:a16="http://schemas.microsoft.com/office/drawing/2014/main" id="{59FDF91C-FDC7-A242-6C3B-22CE3F25CF42}"/>
                </a:ext>
              </a:extLst>
            </p:cNvPr>
            <p:cNvSpPr txBox="1"/>
            <p:nvPr/>
          </p:nvSpPr>
          <p:spPr>
            <a:xfrm>
              <a:off x="2689860" y="177640"/>
              <a:ext cx="2743200" cy="369332"/>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Name:</a:t>
              </a:r>
            </a:p>
          </p:txBody>
        </p:sp>
        <p:cxnSp>
          <p:nvCxnSpPr>
            <p:cNvPr id="7" name="Straight Connector 6">
              <a:extLst>
                <a:ext uri="{FF2B5EF4-FFF2-40B4-BE49-F238E27FC236}">
                  <a16:creationId xmlns:a16="http://schemas.microsoft.com/office/drawing/2014/main" id="{31EA9891-FBA6-1314-A7F2-FC5591ABBAF7}"/>
                </a:ext>
              </a:extLst>
            </p:cNvPr>
            <p:cNvCxnSpPr>
              <a:cxnSpLocks/>
            </p:cNvCxnSpPr>
            <p:nvPr/>
          </p:nvCxnSpPr>
          <p:spPr>
            <a:xfrm>
              <a:off x="0" y="511444"/>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 name="Straight Connector 7">
            <a:extLst>
              <a:ext uri="{FF2B5EF4-FFF2-40B4-BE49-F238E27FC236}">
                <a16:creationId xmlns:a16="http://schemas.microsoft.com/office/drawing/2014/main" id="{54BE68D8-FDE5-2DAD-959F-80617E3FF385}"/>
              </a:ext>
            </a:extLst>
          </p:cNvPr>
          <p:cNvCxnSpPr>
            <a:cxnSpLocks/>
          </p:cNvCxnSpPr>
          <p:nvPr/>
        </p:nvCxnSpPr>
        <p:spPr>
          <a:xfrm>
            <a:off x="0" y="7772400"/>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3" name="Table 12">
            <a:extLst>
              <a:ext uri="{FF2B5EF4-FFF2-40B4-BE49-F238E27FC236}">
                <a16:creationId xmlns:a16="http://schemas.microsoft.com/office/drawing/2014/main" id="{849D7A6E-133A-4AA9-4A1F-93BD355268BC}"/>
              </a:ext>
            </a:extLst>
          </p:cNvPr>
          <p:cNvGraphicFramePr>
            <a:graphicFrameLocks noGrp="1"/>
          </p:cNvGraphicFramePr>
          <p:nvPr>
            <p:extLst>
              <p:ext uri="{D42A27DB-BD31-4B8C-83A1-F6EECF244321}">
                <p14:modId xmlns:p14="http://schemas.microsoft.com/office/powerpoint/2010/main" val="1956727553"/>
              </p:ext>
            </p:extLst>
          </p:nvPr>
        </p:nvGraphicFramePr>
        <p:xfrm>
          <a:off x="861059" y="2055483"/>
          <a:ext cx="3768996" cy="370840"/>
        </p:xfrm>
        <a:graphic>
          <a:graphicData uri="http://schemas.openxmlformats.org/drawingml/2006/table">
            <a:tbl>
              <a:tblPr firstRow="1" bandRow="1">
                <a:tableStyleId>{5C22544A-7EE6-4342-B048-85BDC9FD1C3A}</a:tableStyleId>
              </a:tblPr>
              <a:tblGrid>
                <a:gridCol w="1256332">
                  <a:extLst>
                    <a:ext uri="{9D8B030D-6E8A-4147-A177-3AD203B41FA5}">
                      <a16:colId xmlns:a16="http://schemas.microsoft.com/office/drawing/2014/main" val="2931608576"/>
                    </a:ext>
                  </a:extLst>
                </a:gridCol>
                <a:gridCol w="1256332">
                  <a:extLst>
                    <a:ext uri="{9D8B030D-6E8A-4147-A177-3AD203B41FA5}">
                      <a16:colId xmlns:a16="http://schemas.microsoft.com/office/drawing/2014/main" val="885986294"/>
                    </a:ext>
                  </a:extLst>
                </a:gridCol>
                <a:gridCol w="1256332">
                  <a:extLst>
                    <a:ext uri="{9D8B030D-6E8A-4147-A177-3AD203B41FA5}">
                      <a16:colId xmlns:a16="http://schemas.microsoft.com/office/drawing/2014/main" val="3678870306"/>
                    </a:ext>
                  </a:extLst>
                </a:gridCol>
              </a:tblGrid>
              <a:tr h="370840">
                <a:tc>
                  <a:txBody>
                    <a:bodyPr/>
                    <a:lstStyle/>
                    <a:p>
                      <a:r>
                        <a:rPr lang="en-US" sz="1600" b="0" dirty="0">
                          <a:solidFill>
                            <a:schemeClr val="tx1"/>
                          </a:solidFill>
                          <a:latin typeface="+mn-lt"/>
                        </a:rPr>
                        <a:t>1. Menu</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chemeClr val="tx1"/>
                          </a:solidFill>
                        </a:rPr>
                        <a:t>2. Dessert</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chemeClr val="tx1"/>
                          </a:solidFill>
                        </a:rPr>
                        <a:t>3. Waiter</a:t>
                      </a: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2288976"/>
                  </a:ext>
                </a:extLst>
              </a:tr>
            </a:tbl>
          </a:graphicData>
        </a:graphic>
      </p:graphicFrame>
      <p:sp>
        <p:nvSpPr>
          <p:cNvPr id="9" name="Rectangle: Rounded Corners 8">
            <a:extLst>
              <a:ext uri="{FF2B5EF4-FFF2-40B4-BE49-F238E27FC236}">
                <a16:creationId xmlns:a16="http://schemas.microsoft.com/office/drawing/2014/main" id="{A6F550C2-997D-7520-2A43-AC60E5E2ACFC}"/>
              </a:ext>
            </a:extLst>
          </p:cNvPr>
          <p:cNvSpPr/>
          <p:nvPr/>
        </p:nvSpPr>
        <p:spPr>
          <a:xfrm>
            <a:off x="4009046" y="1289506"/>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AC5A40DC-7EAF-D046-9D7C-A75E187D02CF}"/>
              </a:ext>
            </a:extLst>
          </p:cNvPr>
          <p:cNvSpPr/>
          <p:nvPr/>
        </p:nvSpPr>
        <p:spPr>
          <a:xfrm>
            <a:off x="4009046" y="1529288"/>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88C8BF41-75B2-4DE8-B55C-606BEEC14B7A}"/>
              </a:ext>
            </a:extLst>
          </p:cNvPr>
          <p:cNvSpPr/>
          <p:nvPr/>
        </p:nvSpPr>
        <p:spPr>
          <a:xfrm>
            <a:off x="4009046" y="1773529"/>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94AD2B8-315F-3386-CE66-19A10649001C}"/>
              </a:ext>
            </a:extLst>
          </p:cNvPr>
          <p:cNvSpPr/>
          <p:nvPr/>
        </p:nvSpPr>
        <p:spPr>
          <a:xfrm>
            <a:off x="0" y="5019817"/>
            <a:ext cx="5486400" cy="15957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R="0" lvl="0" algn="ctr" defTabSz="457200" rtl="0" eaLnBrk="1" fontAlgn="auto" latinLnBrk="0" hangingPunct="1">
              <a:lnSpc>
                <a:spcPct val="100000"/>
              </a:lnSpc>
              <a:spcBef>
                <a:spcPts val="0"/>
              </a:spcBef>
              <a:spcAft>
                <a:spcPts val="0"/>
              </a:spcAft>
              <a:buClrTx/>
              <a:buSzTx/>
              <a:tabLst/>
              <a:defRPr/>
            </a:pPr>
            <a:r>
              <a:rPr lang="en-US" sz="1600" dirty="0">
                <a:solidFill>
                  <a:sysClr val="windowText" lastClr="000000"/>
                </a:solidFill>
                <a:latin typeface="Calibri" panose="020F0502020204030204"/>
              </a:rPr>
              <a:t>Describe the following dishes using the adjectives</a:t>
            </a:r>
          </a:p>
          <a:p>
            <a:pPr marR="0" lvl="0" algn="ctr" defTabSz="457200" rtl="0" eaLnBrk="1" fontAlgn="auto" latinLnBrk="0" hangingPunct="1">
              <a:lnSpc>
                <a:spcPct val="100000"/>
              </a:lnSpc>
              <a:spcBef>
                <a:spcPts val="0"/>
              </a:spcBef>
              <a:spcAft>
                <a:spcPts val="0"/>
              </a:spcAft>
              <a:buClrTx/>
              <a:buSzTx/>
              <a:tabLst/>
              <a:defRPr/>
            </a:pPr>
            <a:r>
              <a:rPr lang="en-US" sz="1600" dirty="0">
                <a:solidFill>
                  <a:sysClr val="windowText" lastClr="000000"/>
                </a:solidFill>
                <a:latin typeface="Calibri" panose="020F0502020204030204"/>
              </a:rPr>
              <a:t>  </a:t>
            </a:r>
          </a:p>
          <a:p>
            <a:pPr marL="342900" marR="0" lvl="0" indent="-342900" defTabSz="457200" rtl="0" eaLnBrk="1" fontAlgn="auto" latinLnBrk="0" hangingPunct="1">
              <a:lnSpc>
                <a:spcPct val="100000"/>
              </a:lnSpc>
              <a:spcBef>
                <a:spcPts val="0"/>
              </a:spcBef>
              <a:spcAft>
                <a:spcPts val="0"/>
              </a:spcAft>
              <a:buClrTx/>
              <a:buSzTx/>
              <a:buFontTx/>
              <a:buAutoNum type="arabicPeriod"/>
              <a:tabLst/>
              <a:defRPr/>
            </a:pPr>
            <a:r>
              <a:rPr lang="en-US" sz="1600" dirty="0">
                <a:solidFill>
                  <a:sysClr val="windowText" lastClr="000000"/>
                </a:solidFill>
                <a:latin typeface="Calibri" panose="020F0502020204030204"/>
              </a:rPr>
              <a:t>The ice cream is ____.</a:t>
            </a:r>
          </a:p>
          <a:p>
            <a:pPr marL="342900" marR="0" lvl="0" indent="-342900" defTabSz="457200" rtl="0" eaLnBrk="1" fontAlgn="auto" latinLnBrk="0" hangingPunct="1">
              <a:lnSpc>
                <a:spcPct val="100000"/>
              </a:lnSpc>
              <a:spcBef>
                <a:spcPts val="0"/>
              </a:spcBef>
              <a:spcAft>
                <a:spcPts val="0"/>
              </a:spcAft>
              <a:buClrTx/>
              <a:buSzTx/>
              <a:buFontTx/>
              <a:buAutoNum type="arabicPeriod"/>
              <a:tabLst/>
              <a:defRPr/>
            </a:pPr>
            <a:r>
              <a:rPr lang="en-US" sz="1600" dirty="0">
                <a:solidFill>
                  <a:sysClr val="windowText" lastClr="000000"/>
                </a:solidFill>
                <a:latin typeface="Calibri" panose="020F0502020204030204"/>
              </a:rPr>
              <a:t>The pizza is ____.</a:t>
            </a:r>
          </a:p>
          <a:p>
            <a:pPr marL="342900" marR="0" lvl="0" indent="-342900" defTabSz="457200" rtl="0" eaLnBrk="1" fontAlgn="auto" latinLnBrk="0" hangingPunct="1">
              <a:lnSpc>
                <a:spcPct val="100000"/>
              </a:lnSpc>
              <a:spcBef>
                <a:spcPts val="0"/>
              </a:spcBef>
              <a:spcAft>
                <a:spcPts val="0"/>
              </a:spcAft>
              <a:buClrTx/>
              <a:buSzTx/>
              <a:buFontTx/>
              <a:buAutoNum type="arabicPeriod"/>
              <a:tabLst/>
              <a:defRPr/>
            </a:pPr>
            <a:r>
              <a:rPr lang="en-US" sz="1600" dirty="0">
                <a:solidFill>
                  <a:sysClr val="windowText" lastClr="000000"/>
                </a:solidFill>
                <a:latin typeface="Calibri" panose="020F0502020204030204"/>
              </a:rPr>
              <a:t>The curry is ____.</a:t>
            </a:r>
          </a:p>
        </p:txBody>
      </p:sp>
      <p:graphicFrame>
        <p:nvGraphicFramePr>
          <p:cNvPr id="3" name="Table 2">
            <a:extLst>
              <a:ext uri="{FF2B5EF4-FFF2-40B4-BE49-F238E27FC236}">
                <a16:creationId xmlns:a16="http://schemas.microsoft.com/office/drawing/2014/main" id="{4FF39C5F-16D1-0558-E3D8-834C76DA13F7}"/>
              </a:ext>
            </a:extLst>
          </p:cNvPr>
          <p:cNvGraphicFramePr>
            <a:graphicFrameLocks noGrp="1"/>
          </p:cNvGraphicFramePr>
          <p:nvPr>
            <p:extLst>
              <p:ext uri="{D42A27DB-BD31-4B8C-83A1-F6EECF244321}">
                <p14:modId xmlns:p14="http://schemas.microsoft.com/office/powerpoint/2010/main" val="2573902832"/>
              </p:ext>
            </p:extLst>
          </p:nvPr>
        </p:nvGraphicFramePr>
        <p:xfrm>
          <a:off x="236220" y="4469883"/>
          <a:ext cx="5105400" cy="370840"/>
        </p:xfrm>
        <a:graphic>
          <a:graphicData uri="http://schemas.openxmlformats.org/drawingml/2006/table">
            <a:tbl>
              <a:tblPr firstRow="1" bandRow="1">
                <a:tableStyleId>{5C22544A-7EE6-4342-B048-85BDC9FD1C3A}</a:tableStyleId>
              </a:tblPr>
              <a:tblGrid>
                <a:gridCol w="1701800">
                  <a:extLst>
                    <a:ext uri="{9D8B030D-6E8A-4147-A177-3AD203B41FA5}">
                      <a16:colId xmlns:a16="http://schemas.microsoft.com/office/drawing/2014/main" val="2931608576"/>
                    </a:ext>
                  </a:extLst>
                </a:gridCol>
                <a:gridCol w="1701800">
                  <a:extLst>
                    <a:ext uri="{9D8B030D-6E8A-4147-A177-3AD203B41FA5}">
                      <a16:colId xmlns:a16="http://schemas.microsoft.com/office/drawing/2014/main" val="885986294"/>
                    </a:ext>
                  </a:extLst>
                </a:gridCol>
                <a:gridCol w="1701800">
                  <a:extLst>
                    <a:ext uri="{9D8B030D-6E8A-4147-A177-3AD203B41FA5}">
                      <a16:colId xmlns:a16="http://schemas.microsoft.com/office/drawing/2014/main" val="3678870306"/>
                    </a:ext>
                  </a:extLst>
                </a:gridCol>
              </a:tblGrid>
              <a:tr h="370840">
                <a:tc>
                  <a:txBody>
                    <a:bodyPr/>
                    <a:lstStyle/>
                    <a:p>
                      <a:r>
                        <a:rPr lang="en-US" sz="1600" b="0" dirty="0">
                          <a:solidFill>
                            <a:schemeClr val="tx1"/>
                          </a:solidFill>
                          <a:latin typeface="+mn-lt"/>
                        </a:rPr>
                        <a:t>1. the burger</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chemeClr val="tx1"/>
                          </a:solidFill>
                        </a:rPr>
                        <a:t>2. the pizza</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chemeClr val="tx1"/>
                          </a:solidFill>
                        </a:rPr>
                        <a:t>3. a glass of water</a:t>
                      </a: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2288976"/>
                  </a:ext>
                </a:extLst>
              </a:tr>
            </a:tbl>
          </a:graphicData>
        </a:graphic>
      </p:graphicFrame>
      <p:graphicFrame>
        <p:nvGraphicFramePr>
          <p:cNvPr id="11" name="Table 10">
            <a:extLst>
              <a:ext uri="{FF2B5EF4-FFF2-40B4-BE49-F238E27FC236}">
                <a16:creationId xmlns:a16="http://schemas.microsoft.com/office/drawing/2014/main" id="{44419577-58EF-D4AC-A8F9-8594ACCC5E9F}"/>
              </a:ext>
            </a:extLst>
          </p:cNvPr>
          <p:cNvGraphicFramePr>
            <a:graphicFrameLocks noGrp="1"/>
          </p:cNvGraphicFramePr>
          <p:nvPr>
            <p:extLst>
              <p:ext uri="{D42A27DB-BD31-4B8C-83A1-F6EECF244321}">
                <p14:modId xmlns:p14="http://schemas.microsoft.com/office/powerpoint/2010/main" val="2270797362"/>
              </p:ext>
            </p:extLst>
          </p:nvPr>
        </p:nvGraphicFramePr>
        <p:xfrm>
          <a:off x="805362" y="6823139"/>
          <a:ext cx="3768996" cy="370840"/>
        </p:xfrm>
        <a:graphic>
          <a:graphicData uri="http://schemas.openxmlformats.org/drawingml/2006/table">
            <a:tbl>
              <a:tblPr firstRow="1" bandRow="1">
                <a:tableStyleId>{5C22544A-7EE6-4342-B048-85BDC9FD1C3A}</a:tableStyleId>
              </a:tblPr>
              <a:tblGrid>
                <a:gridCol w="1256332">
                  <a:extLst>
                    <a:ext uri="{9D8B030D-6E8A-4147-A177-3AD203B41FA5}">
                      <a16:colId xmlns:a16="http://schemas.microsoft.com/office/drawing/2014/main" val="2931608576"/>
                    </a:ext>
                  </a:extLst>
                </a:gridCol>
                <a:gridCol w="1256332">
                  <a:extLst>
                    <a:ext uri="{9D8B030D-6E8A-4147-A177-3AD203B41FA5}">
                      <a16:colId xmlns:a16="http://schemas.microsoft.com/office/drawing/2014/main" val="885986294"/>
                    </a:ext>
                  </a:extLst>
                </a:gridCol>
                <a:gridCol w="1256332">
                  <a:extLst>
                    <a:ext uri="{9D8B030D-6E8A-4147-A177-3AD203B41FA5}">
                      <a16:colId xmlns:a16="http://schemas.microsoft.com/office/drawing/2014/main" val="3678870306"/>
                    </a:ext>
                  </a:extLst>
                </a:gridCol>
              </a:tblGrid>
              <a:tr h="370840">
                <a:tc>
                  <a:txBody>
                    <a:bodyPr/>
                    <a:lstStyle/>
                    <a:p>
                      <a:r>
                        <a:rPr lang="en-US" sz="1600" b="0" dirty="0">
                          <a:solidFill>
                            <a:schemeClr val="tx1"/>
                          </a:solidFill>
                          <a:latin typeface="+mn-lt"/>
                        </a:rPr>
                        <a:t>1. tasty</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chemeClr val="tx1"/>
                          </a:solidFill>
                        </a:rPr>
                        <a:t>2. spicy</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chemeClr val="tx1"/>
                          </a:solidFill>
                        </a:rPr>
                        <a:t>3. sweet</a:t>
                      </a: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2288976"/>
                  </a:ext>
                </a:extLst>
              </a:tr>
            </a:tbl>
          </a:graphicData>
        </a:graphic>
      </p:graphicFrame>
    </p:spTree>
    <p:extLst>
      <p:ext uri="{BB962C8B-B14F-4D97-AF65-F5344CB8AC3E}">
        <p14:creationId xmlns:p14="http://schemas.microsoft.com/office/powerpoint/2010/main" val="3709694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40CA56-9C11-5041-B942-3A1DD8CA7649}"/>
              </a:ext>
            </a:extLst>
          </p:cNvPr>
          <p:cNvSpPr/>
          <p:nvPr/>
        </p:nvSpPr>
        <p:spPr>
          <a:xfrm>
            <a:off x="0" y="2626204"/>
            <a:ext cx="5486400" cy="15957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Comparatives and Superlatives</a:t>
            </a:r>
          </a:p>
          <a:p>
            <a:pPr marL="0" marR="0" lvl="0" indent="0"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1. The city is ___ (big) than the town.</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2. This is the ___ (beautiful) place I’ve ever seen.</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3. The park is ___ (quiet) than the street.</a:t>
            </a:r>
          </a:p>
        </p:txBody>
      </p:sp>
      <p:sp>
        <p:nvSpPr>
          <p:cNvPr id="2" name="Rectangle 1">
            <a:extLst>
              <a:ext uri="{FF2B5EF4-FFF2-40B4-BE49-F238E27FC236}">
                <a16:creationId xmlns:a16="http://schemas.microsoft.com/office/drawing/2014/main" id="{8D615AFF-1902-822C-DEC7-C5B4EAD27FA8}"/>
              </a:ext>
            </a:extLst>
          </p:cNvPr>
          <p:cNvSpPr/>
          <p:nvPr/>
        </p:nvSpPr>
        <p:spPr>
          <a:xfrm>
            <a:off x="0" y="460675"/>
            <a:ext cx="5486400" cy="15957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Adjectives for Describing Places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Match the adjective with the correct description</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latin typeface="Calibri" panose="020F0502020204030204"/>
            </a:endParaRP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1. Very attractive and pleasing to look at.</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2. A place with a lot of people.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3. A place with little noise.</a:t>
            </a:r>
          </a:p>
        </p:txBody>
      </p:sp>
      <p:grpSp>
        <p:nvGrpSpPr>
          <p:cNvPr id="4" name="Group 3">
            <a:extLst>
              <a:ext uri="{FF2B5EF4-FFF2-40B4-BE49-F238E27FC236}">
                <a16:creationId xmlns:a16="http://schemas.microsoft.com/office/drawing/2014/main" id="{54AABF8A-2283-307D-16C0-F487D4405CBC}"/>
              </a:ext>
            </a:extLst>
          </p:cNvPr>
          <p:cNvGrpSpPr/>
          <p:nvPr/>
        </p:nvGrpSpPr>
        <p:grpSpPr>
          <a:xfrm>
            <a:off x="0" y="-1"/>
            <a:ext cx="5486400" cy="511444"/>
            <a:chOff x="0" y="86296"/>
            <a:chExt cx="5486400" cy="511444"/>
          </a:xfrm>
        </p:grpSpPr>
        <p:sp>
          <p:nvSpPr>
            <p:cNvPr id="5" name="Rectangle 4">
              <a:extLst>
                <a:ext uri="{FF2B5EF4-FFF2-40B4-BE49-F238E27FC236}">
                  <a16:creationId xmlns:a16="http://schemas.microsoft.com/office/drawing/2014/main" id="{71229CEC-6B5C-536F-08E1-635A1A5D0993}"/>
                </a:ext>
              </a:extLst>
            </p:cNvPr>
            <p:cNvSpPr/>
            <p:nvPr/>
          </p:nvSpPr>
          <p:spPr>
            <a:xfrm>
              <a:off x="0" y="86296"/>
              <a:ext cx="5486400" cy="511444"/>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A1 Exercise 18</a:t>
              </a:r>
            </a:p>
          </p:txBody>
        </p:sp>
        <p:sp>
          <p:nvSpPr>
            <p:cNvPr id="6" name="TextBox 5">
              <a:extLst>
                <a:ext uri="{FF2B5EF4-FFF2-40B4-BE49-F238E27FC236}">
                  <a16:creationId xmlns:a16="http://schemas.microsoft.com/office/drawing/2014/main" id="{59FDF91C-FDC7-A242-6C3B-22CE3F25CF42}"/>
                </a:ext>
              </a:extLst>
            </p:cNvPr>
            <p:cNvSpPr txBox="1"/>
            <p:nvPr/>
          </p:nvSpPr>
          <p:spPr>
            <a:xfrm>
              <a:off x="2689860" y="177640"/>
              <a:ext cx="2743200" cy="369332"/>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Name:</a:t>
              </a:r>
            </a:p>
          </p:txBody>
        </p:sp>
        <p:cxnSp>
          <p:nvCxnSpPr>
            <p:cNvPr id="7" name="Straight Connector 6">
              <a:extLst>
                <a:ext uri="{FF2B5EF4-FFF2-40B4-BE49-F238E27FC236}">
                  <a16:creationId xmlns:a16="http://schemas.microsoft.com/office/drawing/2014/main" id="{31EA9891-FBA6-1314-A7F2-FC5591ABBAF7}"/>
                </a:ext>
              </a:extLst>
            </p:cNvPr>
            <p:cNvCxnSpPr>
              <a:cxnSpLocks/>
            </p:cNvCxnSpPr>
            <p:nvPr/>
          </p:nvCxnSpPr>
          <p:spPr>
            <a:xfrm>
              <a:off x="0" y="511444"/>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 name="Straight Connector 7">
            <a:extLst>
              <a:ext uri="{FF2B5EF4-FFF2-40B4-BE49-F238E27FC236}">
                <a16:creationId xmlns:a16="http://schemas.microsoft.com/office/drawing/2014/main" id="{54BE68D8-FDE5-2DAD-959F-80617E3FF385}"/>
              </a:ext>
            </a:extLst>
          </p:cNvPr>
          <p:cNvCxnSpPr>
            <a:cxnSpLocks/>
          </p:cNvCxnSpPr>
          <p:nvPr/>
        </p:nvCxnSpPr>
        <p:spPr>
          <a:xfrm>
            <a:off x="0" y="7772400"/>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3" name="Table 12">
            <a:extLst>
              <a:ext uri="{FF2B5EF4-FFF2-40B4-BE49-F238E27FC236}">
                <a16:creationId xmlns:a16="http://schemas.microsoft.com/office/drawing/2014/main" id="{849D7A6E-133A-4AA9-4A1F-93BD355268BC}"/>
              </a:ext>
            </a:extLst>
          </p:cNvPr>
          <p:cNvGraphicFramePr>
            <a:graphicFrameLocks noGrp="1"/>
          </p:cNvGraphicFramePr>
          <p:nvPr>
            <p:extLst>
              <p:ext uri="{D42A27DB-BD31-4B8C-83A1-F6EECF244321}">
                <p14:modId xmlns:p14="http://schemas.microsoft.com/office/powerpoint/2010/main" val="1582155331"/>
              </p:ext>
            </p:extLst>
          </p:nvPr>
        </p:nvGraphicFramePr>
        <p:xfrm>
          <a:off x="861059" y="2055483"/>
          <a:ext cx="3768996" cy="370840"/>
        </p:xfrm>
        <a:graphic>
          <a:graphicData uri="http://schemas.openxmlformats.org/drawingml/2006/table">
            <a:tbl>
              <a:tblPr firstRow="1" bandRow="1">
                <a:tableStyleId>{5C22544A-7EE6-4342-B048-85BDC9FD1C3A}</a:tableStyleId>
              </a:tblPr>
              <a:tblGrid>
                <a:gridCol w="1256332">
                  <a:extLst>
                    <a:ext uri="{9D8B030D-6E8A-4147-A177-3AD203B41FA5}">
                      <a16:colId xmlns:a16="http://schemas.microsoft.com/office/drawing/2014/main" val="2931608576"/>
                    </a:ext>
                  </a:extLst>
                </a:gridCol>
                <a:gridCol w="1256332">
                  <a:extLst>
                    <a:ext uri="{9D8B030D-6E8A-4147-A177-3AD203B41FA5}">
                      <a16:colId xmlns:a16="http://schemas.microsoft.com/office/drawing/2014/main" val="885986294"/>
                    </a:ext>
                  </a:extLst>
                </a:gridCol>
                <a:gridCol w="1256332">
                  <a:extLst>
                    <a:ext uri="{9D8B030D-6E8A-4147-A177-3AD203B41FA5}">
                      <a16:colId xmlns:a16="http://schemas.microsoft.com/office/drawing/2014/main" val="3678870306"/>
                    </a:ext>
                  </a:extLst>
                </a:gridCol>
              </a:tblGrid>
              <a:tr h="370840">
                <a:tc>
                  <a:txBody>
                    <a:bodyPr/>
                    <a:lstStyle/>
                    <a:p>
                      <a:r>
                        <a:rPr lang="en-US" sz="1600" b="0" dirty="0">
                          <a:solidFill>
                            <a:schemeClr val="tx1"/>
                          </a:solidFill>
                          <a:latin typeface="+mn-lt"/>
                        </a:rPr>
                        <a:t>1. Quiet</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chemeClr val="tx1"/>
                          </a:solidFill>
                        </a:rPr>
                        <a:t>2. Beautiful</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chemeClr val="tx1"/>
                          </a:solidFill>
                        </a:rPr>
                        <a:t>3. Crowded</a:t>
                      </a: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2288976"/>
                  </a:ext>
                </a:extLst>
              </a:tr>
            </a:tbl>
          </a:graphicData>
        </a:graphic>
      </p:graphicFrame>
      <p:sp>
        <p:nvSpPr>
          <p:cNvPr id="9" name="Rectangle: Rounded Corners 8">
            <a:extLst>
              <a:ext uri="{FF2B5EF4-FFF2-40B4-BE49-F238E27FC236}">
                <a16:creationId xmlns:a16="http://schemas.microsoft.com/office/drawing/2014/main" id="{A6F550C2-997D-7520-2A43-AC60E5E2ACFC}"/>
              </a:ext>
            </a:extLst>
          </p:cNvPr>
          <p:cNvSpPr/>
          <p:nvPr/>
        </p:nvSpPr>
        <p:spPr>
          <a:xfrm>
            <a:off x="4009046" y="1289506"/>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AC5A40DC-7EAF-D046-9D7C-A75E187D02CF}"/>
              </a:ext>
            </a:extLst>
          </p:cNvPr>
          <p:cNvSpPr/>
          <p:nvPr/>
        </p:nvSpPr>
        <p:spPr>
          <a:xfrm>
            <a:off x="4009046" y="1529288"/>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88C8BF41-75B2-4DE8-B55C-606BEEC14B7A}"/>
              </a:ext>
            </a:extLst>
          </p:cNvPr>
          <p:cNvSpPr/>
          <p:nvPr/>
        </p:nvSpPr>
        <p:spPr>
          <a:xfrm>
            <a:off x="4009046" y="1773529"/>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94AD2B8-315F-3386-CE66-19A10649001C}"/>
              </a:ext>
            </a:extLst>
          </p:cNvPr>
          <p:cNvSpPr/>
          <p:nvPr/>
        </p:nvSpPr>
        <p:spPr>
          <a:xfrm>
            <a:off x="0" y="4061897"/>
            <a:ext cx="5486400" cy="266123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R="0" lvl="0" algn="ctr" defTabSz="457200" rtl="0" eaLnBrk="1" fontAlgn="auto" latinLnBrk="0" hangingPunct="1">
              <a:lnSpc>
                <a:spcPct val="100000"/>
              </a:lnSpc>
              <a:spcBef>
                <a:spcPts val="0"/>
              </a:spcBef>
              <a:spcAft>
                <a:spcPts val="0"/>
              </a:spcAft>
              <a:buClrTx/>
              <a:buSzTx/>
              <a:tabLst/>
              <a:defRPr/>
            </a:pPr>
            <a:r>
              <a:rPr lang="en-US" sz="1600" dirty="0">
                <a:solidFill>
                  <a:sysClr val="windowText" lastClr="000000"/>
                </a:solidFill>
                <a:latin typeface="Calibri" panose="020F0502020204030204"/>
              </a:rPr>
              <a:t>Write a short paragraph comparing two places you know.</a:t>
            </a:r>
          </a:p>
          <a:p>
            <a:pPr marR="0" lvl="0" algn="ctr" defTabSz="457200" rtl="0" eaLnBrk="1" fontAlgn="auto" latinLnBrk="0" hangingPunct="1">
              <a:lnSpc>
                <a:spcPct val="100000"/>
              </a:lnSpc>
              <a:spcBef>
                <a:spcPts val="0"/>
              </a:spcBef>
              <a:spcAft>
                <a:spcPts val="0"/>
              </a:spcAft>
              <a:buClrTx/>
              <a:buSzTx/>
              <a:tabLst/>
              <a:defRPr/>
            </a:pPr>
            <a:r>
              <a:rPr lang="en-US" sz="1600" dirty="0">
                <a:solidFill>
                  <a:sysClr val="windowText" lastClr="000000"/>
                </a:solidFill>
                <a:latin typeface="Calibri" panose="020F0502020204030204"/>
              </a:rPr>
              <a:t>Use comparatives and superlatives to describe them</a:t>
            </a:r>
          </a:p>
          <a:p>
            <a:pPr marR="0" lvl="0" algn="ctr" defTabSz="457200" rtl="0" eaLnBrk="1" fontAlgn="auto" latinLnBrk="0" hangingPunct="1">
              <a:lnSpc>
                <a:spcPct val="100000"/>
              </a:lnSpc>
              <a:spcBef>
                <a:spcPts val="0"/>
              </a:spcBef>
              <a:spcAft>
                <a:spcPts val="0"/>
              </a:spcAft>
              <a:buClrTx/>
              <a:buSzTx/>
              <a:tabLst/>
              <a:defRPr/>
            </a:pPr>
            <a:r>
              <a:rPr lang="en-US" sz="1600" dirty="0">
                <a:solidFill>
                  <a:sysClr val="windowText" lastClr="000000"/>
                </a:solidFill>
                <a:latin typeface="Calibri" panose="020F0502020204030204"/>
              </a:rPr>
              <a:t>  </a:t>
            </a:r>
          </a:p>
          <a:p>
            <a:pPr marR="0" lvl="0" defTabSz="457200" rtl="0" eaLnBrk="1" fontAlgn="auto" latinLnBrk="0" hangingPunct="1">
              <a:lnSpc>
                <a:spcPct val="100000"/>
              </a:lnSpc>
              <a:spcBef>
                <a:spcPts val="0"/>
              </a:spcBef>
              <a:spcAft>
                <a:spcPts val="0"/>
              </a:spcAft>
              <a:buClrTx/>
              <a:buSzTx/>
              <a:tabLst/>
              <a:defRPr/>
            </a:pPr>
            <a:r>
              <a:rPr lang="en-US" sz="1600" b="1" u="sng" dirty="0">
                <a:solidFill>
                  <a:sysClr val="windowText" lastClr="000000"/>
                </a:solidFill>
                <a:latin typeface="Calibri" panose="020F0502020204030204"/>
              </a:rPr>
              <a:t>Example</a:t>
            </a:r>
          </a:p>
          <a:p>
            <a:pPr marR="0" lvl="0" defTabSz="457200" rtl="0" eaLnBrk="1" fontAlgn="auto" latinLnBrk="0" hangingPunct="1">
              <a:lnSpc>
                <a:spcPct val="100000"/>
              </a:lnSpc>
              <a:spcBef>
                <a:spcPts val="0"/>
              </a:spcBef>
              <a:spcAft>
                <a:spcPts val="0"/>
              </a:spcAft>
              <a:buClrTx/>
              <a:buSzTx/>
              <a:tabLst/>
              <a:defRPr/>
            </a:pPr>
            <a:r>
              <a:rPr lang="en-US" sz="1600" dirty="0">
                <a:solidFill>
                  <a:sysClr val="windowText" lastClr="000000"/>
                </a:solidFill>
                <a:latin typeface="Calibri" panose="020F0502020204030204"/>
              </a:rPr>
              <a:t>The park is quieter than the city center, but the city center is more exciting.  The park is the best place to relax, while the city center is the best place to shop.</a:t>
            </a:r>
          </a:p>
        </p:txBody>
      </p:sp>
    </p:spTree>
    <p:extLst>
      <p:ext uri="{BB962C8B-B14F-4D97-AF65-F5344CB8AC3E}">
        <p14:creationId xmlns:p14="http://schemas.microsoft.com/office/powerpoint/2010/main" val="961399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15AFF-1902-822C-DEC7-C5B4EAD27FA8}"/>
              </a:ext>
            </a:extLst>
          </p:cNvPr>
          <p:cNvSpPr/>
          <p:nvPr/>
        </p:nvSpPr>
        <p:spPr>
          <a:xfrm>
            <a:off x="0" y="746415"/>
            <a:ext cx="5486400" cy="28051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Vocabulary: Daily Routines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Match the routine with the correct picture.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_______</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_______</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_______</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54AABF8A-2283-307D-16C0-F487D4405CBC}"/>
              </a:ext>
            </a:extLst>
          </p:cNvPr>
          <p:cNvGrpSpPr/>
          <p:nvPr/>
        </p:nvGrpSpPr>
        <p:grpSpPr>
          <a:xfrm>
            <a:off x="0" y="-1"/>
            <a:ext cx="5486400" cy="511444"/>
            <a:chOff x="0" y="86296"/>
            <a:chExt cx="5486400" cy="511444"/>
          </a:xfrm>
        </p:grpSpPr>
        <p:sp>
          <p:nvSpPr>
            <p:cNvPr id="5" name="Rectangle 4">
              <a:extLst>
                <a:ext uri="{FF2B5EF4-FFF2-40B4-BE49-F238E27FC236}">
                  <a16:creationId xmlns:a16="http://schemas.microsoft.com/office/drawing/2014/main" id="{71229CEC-6B5C-536F-08E1-635A1A5D0993}"/>
                </a:ext>
              </a:extLst>
            </p:cNvPr>
            <p:cNvSpPr/>
            <p:nvPr/>
          </p:nvSpPr>
          <p:spPr>
            <a:xfrm>
              <a:off x="0" y="86296"/>
              <a:ext cx="5486400" cy="511444"/>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A1 Exercise 2</a:t>
              </a:r>
            </a:p>
          </p:txBody>
        </p:sp>
        <p:sp>
          <p:nvSpPr>
            <p:cNvPr id="6" name="TextBox 5">
              <a:extLst>
                <a:ext uri="{FF2B5EF4-FFF2-40B4-BE49-F238E27FC236}">
                  <a16:creationId xmlns:a16="http://schemas.microsoft.com/office/drawing/2014/main" id="{59FDF91C-FDC7-A242-6C3B-22CE3F25CF42}"/>
                </a:ext>
              </a:extLst>
            </p:cNvPr>
            <p:cNvSpPr txBox="1"/>
            <p:nvPr/>
          </p:nvSpPr>
          <p:spPr>
            <a:xfrm>
              <a:off x="2689860" y="177640"/>
              <a:ext cx="2743200" cy="369332"/>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Name:</a:t>
              </a:r>
            </a:p>
          </p:txBody>
        </p:sp>
        <p:cxnSp>
          <p:nvCxnSpPr>
            <p:cNvPr id="7" name="Straight Connector 6">
              <a:extLst>
                <a:ext uri="{FF2B5EF4-FFF2-40B4-BE49-F238E27FC236}">
                  <a16:creationId xmlns:a16="http://schemas.microsoft.com/office/drawing/2014/main" id="{31EA9891-FBA6-1314-A7F2-FC5591ABBAF7}"/>
                </a:ext>
              </a:extLst>
            </p:cNvPr>
            <p:cNvCxnSpPr>
              <a:cxnSpLocks/>
            </p:cNvCxnSpPr>
            <p:nvPr/>
          </p:nvCxnSpPr>
          <p:spPr>
            <a:xfrm>
              <a:off x="0" y="511444"/>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7" name="Picture 26">
            <a:extLst>
              <a:ext uri="{FF2B5EF4-FFF2-40B4-BE49-F238E27FC236}">
                <a16:creationId xmlns:a16="http://schemas.microsoft.com/office/drawing/2014/main" id="{CEAEEB8B-EFA0-4660-B452-5BD73E305BC4}"/>
              </a:ext>
            </a:extLst>
          </p:cNvPr>
          <p:cNvPicPr>
            <a:picLocks noChangeAspect="1"/>
          </p:cNvPicPr>
          <p:nvPr/>
        </p:nvPicPr>
        <p:blipFill>
          <a:blip r:embed="rId2"/>
          <a:srcRect t="11859" b="26401"/>
          <a:stretch/>
        </p:blipFill>
        <p:spPr>
          <a:xfrm>
            <a:off x="0" y="966792"/>
            <a:ext cx="5486400" cy="1875295"/>
          </a:xfrm>
          <a:prstGeom prst="rect">
            <a:avLst/>
          </a:prstGeom>
        </p:spPr>
      </p:pic>
      <p:pic>
        <p:nvPicPr>
          <p:cNvPr id="28" name="Picture 27">
            <a:extLst>
              <a:ext uri="{FF2B5EF4-FFF2-40B4-BE49-F238E27FC236}">
                <a16:creationId xmlns:a16="http://schemas.microsoft.com/office/drawing/2014/main" id="{475232C5-3BFB-9712-B413-0BD5E6A61777}"/>
              </a:ext>
            </a:extLst>
          </p:cNvPr>
          <p:cNvPicPr>
            <a:picLocks noChangeAspect="1"/>
          </p:cNvPicPr>
          <p:nvPr/>
        </p:nvPicPr>
        <p:blipFill>
          <a:blip r:embed="rId3"/>
          <a:srcRect t="11868" b="30389"/>
          <a:stretch/>
        </p:blipFill>
        <p:spPr>
          <a:xfrm>
            <a:off x="0" y="4227893"/>
            <a:ext cx="5486400" cy="1753893"/>
          </a:xfrm>
          <a:prstGeom prst="rect">
            <a:avLst/>
          </a:prstGeom>
        </p:spPr>
      </p:pic>
      <p:sp>
        <p:nvSpPr>
          <p:cNvPr id="3" name="Rectangle 2">
            <a:extLst>
              <a:ext uri="{FF2B5EF4-FFF2-40B4-BE49-F238E27FC236}">
                <a16:creationId xmlns:a16="http://schemas.microsoft.com/office/drawing/2014/main" id="{4773BDA7-B52D-21D5-6197-71E831AD617C}"/>
              </a:ext>
            </a:extLst>
          </p:cNvPr>
          <p:cNvSpPr/>
          <p:nvPr/>
        </p:nvSpPr>
        <p:spPr>
          <a:xfrm>
            <a:off x="0" y="4410160"/>
            <a:ext cx="5486400" cy="18573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Telling Time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Look at the clocks and write the time.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    1.</a:t>
            </a: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_______</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2.</a:t>
            </a: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_______</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3. </a:t>
            </a: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_______</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4. </a:t>
            </a: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_______    </a:t>
            </a:r>
          </a:p>
        </p:txBody>
      </p:sp>
      <p:cxnSp>
        <p:nvCxnSpPr>
          <p:cNvPr id="8" name="Straight Connector 7">
            <a:extLst>
              <a:ext uri="{FF2B5EF4-FFF2-40B4-BE49-F238E27FC236}">
                <a16:creationId xmlns:a16="http://schemas.microsoft.com/office/drawing/2014/main" id="{8F89D9E7-CE39-34EA-5F7F-1441F8B4CCEC}"/>
              </a:ext>
            </a:extLst>
          </p:cNvPr>
          <p:cNvCxnSpPr>
            <a:cxnSpLocks/>
          </p:cNvCxnSpPr>
          <p:nvPr/>
        </p:nvCxnSpPr>
        <p:spPr>
          <a:xfrm>
            <a:off x="0" y="7772400"/>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5851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40CA56-9C11-5041-B942-3A1DD8CA7649}"/>
              </a:ext>
            </a:extLst>
          </p:cNvPr>
          <p:cNvSpPr/>
          <p:nvPr/>
        </p:nvSpPr>
        <p:spPr>
          <a:xfrm>
            <a:off x="0" y="2626204"/>
            <a:ext cx="5486400" cy="15957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Simple Present Tense for Routines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Complete the sentences with the correct form of the verb</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1. She ___ (clean) her room every day.</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2. We ___ (cook) dinner together on weekends.</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3. They ___ (study) English after school.</a:t>
            </a:r>
          </a:p>
        </p:txBody>
      </p:sp>
      <p:sp>
        <p:nvSpPr>
          <p:cNvPr id="2" name="Rectangle 1">
            <a:extLst>
              <a:ext uri="{FF2B5EF4-FFF2-40B4-BE49-F238E27FC236}">
                <a16:creationId xmlns:a16="http://schemas.microsoft.com/office/drawing/2014/main" id="{8D615AFF-1902-822C-DEC7-C5B4EAD27FA8}"/>
              </a:ext>
            </a:extLst>
          </p:cNvPr>
          <p:cNvSpPr/>
          <p:nvPr/>
        </p:nvSpPr>
        <p:spPr>
          <a:xfrm>
            <a:off x="0" y="460675"/>
            <a:ext cx="5486400" cy="15957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Vocabulary: </a:t>
            </a: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Common Activities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Match the activity with the correct description</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latin typeface="Calibri" panose="020F0502020204030204"/>
            </a:endParaRP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1. To prepare food.</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2. To make something clean.</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3. To do physical activities.</a:t>
            </a:r>
          </a:p>
        </p:txBody>
      </p:sp>
      <p:grpSp>
        <p:nvGrpSpPr>
          <p:cNvPr id="4" name="Group 3">
            <a:extLst>
              <a:ext uri="{FF2B5EF4-FFF2-40B4-BE49-F238E27FC236}">
                <a16:creationId xmlns:a16="http://schemas.microsoft.com/office/drawing/2014/main" id="{54AABF8A-2283-307D-16C0-F487D4405CBC}"/>
              </a:ext>
            </a:extLst>
          </p:cNvPr>
          <p:cNvGrpSpPr/>
          <p:nvPr/>
        </p:nvGrpSpPr>
        <p:grpSpPr>
          <a:xfrm>
            <a:off x="0" y="-1"/>
            <a:ext cx="5486400" cy="511444"/>
            <a:chOff x="0" y="86296"/>
            <a:chExt cx="5486400" cy="511444"/>
          </a:xfrm>
        </p:grpSpPr>
        <p:sp>
          <p:nvSpPr>
            <p:cNvPr id="5" name="Rectangle 4">
              <a:extLst>
                <a:ext uri="{FF2B5EF4-FFF2-40B4-BE49-F238E27FC236}">
                  <a16:creationId xmlns:a16="http://schemas.microsoft.com/office/drawing/2014/main" id="{71229CEC-6B5C-536F-08E1-635A1A5D0993}"/>
                </a:ext>
              </a:extLst>
            </p:cNvPr>
            <p:cNvSpPr/>
            <p:nvPr/>
          </p:nvSpPr>
          <p:spPr>
            <a:xfrm>
              <a:off x="0" y="86296"/>
              <a:ext cx="5486400" cy="511444"/>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A1 Exercise 19</a:t>
              </a:r>
            </a:p>
          </p:txBody>
        </p:sp>
        <p:sp>
          <p:nvSpPr>
            <p:cNvPr id="6" name="TextBox 5">
              <a:extLst>
                <a:ext uri="{FF2B5EF4-FFF2-40B4-BE49-F238E27FC236}">
                  <a16:creationId xmlns:a16="http://schemas.microsoft.com/office/drawing/2014/main" id="{59FDF91C-FDC7-A242-6C3B-22CE3F25CF42}"/>
                </a:ext>
              </a:extLst>
            </p:cNvPr>
            <p:cNvSpPr txBox="1"/>
            <p:nvPr/>
          </p:nvSpPr>
          <p:spPr>
            <a:xfrm>
              <a:off x="2689860" y="177640"/>
              <a:ext cx="2743200" cy="369332"/>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Name:</a:t>
              </a:r>
            </a:p>
          </p:txBody>
        </p:sp>
        <p:cxnSp>
          <p:nvCxnSpPr>
            <p:cNvPr id="7" name="Straight Connector 6">
              <a:extLst>
                <a:ext uri="{FF2B5EF4-FFF2-40B4-BE49-F238E27FC236}">
                  <a16:creationId xmlns:a16="http://schemas.microsoft.com/office/drawing/2014/main" id="{31EA9891-FBA6-1314-A7F2-FC5591ABBAF7}"/>
                </a:ext>
              </a:extLst>
            </p:cNvPr>
            <p:cNvCxnSpPr>
              <a:cxnSpLocks/>
            </p:cNvCxnSpPr>
            <p:nvPr/>
          </p:nvCxnSpPr>
          <p:spPr>
            <a:xfrm>
              <a:off x="0" y="511444"/>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 name="Straight Connector 7">
            <a:extLst>
              <a:ext uri="{FF2B5EF4-FFF2-40B4-BE49-F238E27FC236}">
                <a16:creationId xmlns:a16="http://schemas.microsoft.com/office/drawing/2014/main" id="{54BE68D8-FDE5-2DAD-959F-80617E3FF385}"/>
              </a:ext>
            </a:extLst>
          </p:cNvPr>
          <p:cNvCxnSpPr>
            <a:cxnSpLocks/>
          </p:cNvCxnSpPr>
          <p:nvPr/>
        </p:nvCxnSpPr>
        <p:spPr>
          <a:xfrm>
            <a:off x="0" y="7772400"/>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3" name="Table 12">
            <a:extLst>
              <a:ext uri="{FF2B5EF4-FFF2-40B4-BE49-F238E27FC236}">
                <a16:creationId xmlns:a16="http://schemas.microsoft.com/office/drawing/2014/main" id="{849D7A6E-133A-4AA9-4A1F-93BD355268BC}"/>
              </a:ext>
            </a:extLst>
          </p:cNvPr>
          <p:cNvGraphicFramePr>
            <a:graphicFrameLocks noGrp="1"/>
          </p:cNvGraphicFramePr>
          <p:nvPr>
            <p:extLst>
              <p:ext uri="{D42A27DB-BD31-4B8C-83A1-F6EECF244321}">
                <p14:modId xmlns:p14="http://schemas.microsoft.com/office/powerpoint/2010/main" val="137310406"/>
              </p:ext>
            </p:extLst>
          </p:nvPr>
        </p:nvGraphicFramePr>
        <p:xfrm>
          <a:off x="861059" y="2055483"/>
          <a:ext cx="3768996" cy="370840"/>
        </p:xfrm>
        <a:graphic>
          <a:graphicData uri="http://schemas.openxmlformats.org/drawingml/2006/table">
            <a:tbl>
              <a:tblPr firstRow="1" bandRow="1">
                <a:tableStyleId>{5C22544A-7EE6-4342-B048-85BDC9FD1C3A}</a:tableStyleId>
              </a:tblPr>
              <a:tblGrid>
                <a:gridCol w="1256332">
                  <a:extLst>
                    <a:ext uri="{9D8B030D-6E8A-4147-A177-3AD203B41FA5}">
                      <a16:colId xmlns:a16="http://schemas.microsoft.com/office/drawing/2014/main" val="2931608576"/>
                    </a:ext>
                  </a:extLst>
                </a:gridCol>
                <a:gridCol w="1256332">
                  <a:extLst>
                    <a:ext uri="{9D8B030D-6E8A-4147-A177-3AD203B41FA5}">
                      <a16:colId xmlns:a16="http://schemas.microsoft.com/office/drawing/2014/main" val="885986294"/>
                    </a:ext>
                  </a:extLst>
                </a:gridCol>
                <a:gridCol w="1256332">
                  <a:extLst>
                    <a:ext uri="{9D8B030D-6E8A-4147-A177-3AD203B41FA5}">
                      <a16:colId xmlns:a16="http://schemas.microsoft.com/office/drawing/2014/main" val="3678870306"/>
                    </a:ext>
                  </a:extLst>
                </a:gridCol>
              </a:tblGrid>
              <a:tr h="370840">
                <a:tc>
                  <a:txBody>
                    <a:bodyPr/>
                    <a:lstStyle/>
                    <a:p>
                      <a:r>
                        <a:rPr lang="en-US" sz="1600" b="0" dirty="0">
                          <a:solidFill>
                            <a:schemeClr val="tx1"/>
                          </a:solidFill>
                          <a:latin typeface="+mn-lt"/>
                        </a:rPr>
                        <a:t>1. Exercising </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chemeClr val="tx1"/>
                          </a:solidFill>
                        </a:rPr>
                        <a:t>2. Cooking</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chemeClr val="tx1"/>
                          </a:solidFill>
                        </a:rPr>
                        <a:t>3. Cleaning</a:t>
                      </a: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2288976"/>
                  </a:ext>
                </a:extLst>
              </a:tr>
            </a:tbl>
          </a:graphicData>
        </a:graphic>
      </p:graphicFrame>
      <p:sp>
        <p:nvSpPr>
          <p:cNvPr id="9" name="Rectangle: Rounded Corners 8">
            <a:extLst>
              <a:ext uri="{FF2B5EF4-FFF2-40B4-BE49-F238E27FC236}">
                <a16:creationId xmlns:a16="http://schemas.microsoft.com/office/drawing/2014/main" id="{A6F550C2-997D-7520-2A43-AC60E5E2ACFC}"/>
              </a:ext>
            </a:extLst>
          </p:cNvPr>
          <p:cNvSpPr/>
          <p:nvPr/>
        </p:nvSpPr>
        <p:spPr>
          <a:xfrm>
            <a:off x="4009046" y="1289506"/>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AC5A40DC-7EAF-D046-9D7C-A75E187D02CF}"/>
              </a:ext>
            </a:extLst>
          </p:cNvPr>
          <p:cNvSpPr/>
          <p:nvPr/>
        </p:nvSpPr>
        <p:spPr>
          <a:xfrm>
            <a:off x="4009046" y="1529288"/>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88C8BF41-75B2-4DE8-B55C-606BEEC14B7A}"/>
              </a:ext>
            </a:extLst>
          </p:cNvPr>
          <p:cNvSpPr/>
          <p:nvPr/>
        </p:nvSpPr>
        <p:spPr>
          <a:xfrm>
            <a:off x="4009046" y="1773529"/>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94AD2B8-315F-3386-CE66-19A10649001C}"/>
              </a:ext>
            </a:extLst>
          </p:cNvPr>
          <p:cNvSpPr/>
          <p:nvPr/>
        </p:nvSpPr>
        <p:spPr>
          <a:xfrm>
            <a:off x="0" y="4061897"/>
            <a:ext cx="5486400" cy="266123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R="0" lvl="0" algn="ctr" defTabSz="457200" rtl="0" eaLnBrk="1" fontAlgn="auto" latinLnBrk="0" hangingPunct="1">
              <a:lnSpc>
                <a:spcPct val="100000"/>
              </a:lnSpc>
              <a:spcBef>
                <a:spcPts val="0"/>
              </a:spcBef>
              <a:spcAft>
                <a:spcPts val="0"/>
              </a:spcAft>
              <a:buClrTx/>
              <a:buSzTx/>
              <a:tabLst/>
              <a:defRPr/>
            </a:pPr>
            <a:r>
              <a:rPr lang="en-US" sz="1600" dirty="0">
                <a:solidFill>
                  <a:sysClr val="windowText" lastClr="000000"/>
                </a:solidFill>
                <a:latin typeface="Calibri" panose="020F0502020204030204"/>
              </a:rPr>
              <a:t>Write a short paragraph about your daily routine. </a:t>
            </a:r>
          </a:p>
          <a:p>
            <a:pPr marR="0" lvl="0" algn="ctr" defTabSz="457200" rtl="0" eaLnBrk="1" fontAlgn="auto" latinLnBrk="0" hangingPunct="1">
              <a:lnSpc>
                <a:spcPct val="100000"/>
              </a:lnSpc>
              <a:spcBef>
                <a:spcPts val="0"/>
              </a:spcBef>
              <a:spcAft>
                <a:spcPts val="0"/>
              </a:spcAft>
              <a:buClrTx/>
              <a:buSzTx/>
              <a:tabLst/>
              <a:defRPr/>
            </a:pPr>
            <a:r>
              <a:rPr lang="en-US" sz="1600" dirty="0">
                <a:solidFill>
                  <a:sysClr val="windowText" lastClr="000000"/>
                </a:solidFill>
                <a:latin typeface="Calibri" panose="020F0502020204030204"/>
              </a:rPr>
              <a:t>Use the simple present tense to describe what you do from morning to night.  </a:t>
            </a:r>
          </a:p>
          <a:p>
            <a:pPr marR="0" lvl="0" defTabSz="457200" rtl="0" eaLnBrk="1" fontAlgn="auto" latinLnBrk="0" hangingPunct="1">
              <a:lnSpc>
                <a:spcPct val="100000"/>
              </a:lnSpc>
              <a:spcBef>
                <a:spcPts val="0"/>
              </a:spcBef>
              <a:spcAft>
                <a:spcPts val="0"/>
              </a:spcAft>
              <a:buClrTx/>
              <a:buSzTx/>
              <a:tabLst/>
              <a:defRPr/>
            </a:pPr>
            <a:r>
              <a:rPr lang="en-US" sz="1600" b="1" u="sng" dirty="0">
                <a:solidFill>
                  <a:sysClr val="windowText" lastClr="000000"/>
                </a:solidFill>
                <a:latin typeface="Calibri" panose="020F0502020204030204"/>
              </a:rPr>
              <a:t>Example</a:t>
            </a:r>
          </a:p>
          <a:p>
            <a:pPr marR="0" lvl="0" defTabSz="457200" rtl="0" eaLnBrk="1" fontAlgn="auto" latinLnBrk="0" hangingPunct="1">
              <a:lnSpc>
                <a:spcPct val="100000"/>
              </a:lnSpc>
              <a:spcBef>
                <a:spcPts val="0"/>
              </a:spcBef>
              <a:spcAft>
                <a:spcPts val="0"/>
              </a:spcAft>
              <a:buClrTx/>
              <a:buSzTx/>
              <a:tabLst/>
              <a:defRPr/>
            </a:pPr>
            <a:r>
              <a:rPr lang="en-US" sz="1600" dirty="0">
                <a:solidFill>
                  <a:sysClr val="windowText" lastClr="000000"/>
                </a:solidFill>
                <a:latin typeface="Calibri" panose="020F0502020204030204"/>
              </a:rPr>
              <a:t>I wake up at 6:30 AM and have breakfast. After that, I go to work and come home at 5:00 PM. In the evening, I cook dinner and watch TV before going to bed.</a:t>
            </a:r>
          </a:p>
        </p:txBody>
      </p:sp>
    </p:spTree>
    <p:extLst>
      <p:ext uri="{BB962C8B-B14F-4D97-AF65-F5344CB8AC3E}">
        <p14:creationId xmlns:p14="http://schemas.microsoft.com/office/powerpoint/2010/main" val="1505015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40CA56-9C11-5041-B942-3A1DD8CA7649}"/>
              </a:ext>
            </a:extLst>
          </p:cNvPr>
          <p:cNvSpPr/>
          <p:nvPr/>
        </p:nvSpPr>
        <p:spPr>
          <a:xfrm>
            <a:off x="0" y="3032075"/>
            <a:ext cx="5486400" cy="15957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Review of Key Grammar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Fill in with the correct form of the verb or preposition</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1. He ___ (go) to school every day.</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2. There ___ (be) three books on the table.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3. The ball is ___ (on/under) the table.</a:t>
            </a:r>
          </a:p>
        </p:txBody>
      </p:sp>
      <p:sp>
        <p:nvSpPr>
          <p:cNvPr id="2" name="Rectangle 1">
            <a:extLst>
              <a:ext uri="{FF2B5EF4-FFF2-40B4-BE49-F238E27FC236}">
                <a16:creationId xmlns:a16="http://schemas.microsoft.com/office/drawing/2014/main" id="{8D615AFF-1902-822C-DEC7-C5B4EAD27FA8}"/>
              </a:ext>
            </a:extLst>
          </p:cNvPr>
          <p:cNvSpPr/>
          <p:nvPr/>
        </p:nvSpPr>
        <p:spPr>
          <a:xfrm>
            <a:off x="0" y="460675"/>
            <a:ext cx="5486400" cy="15957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Review of Key Vocabulary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Match the vocabulary word with its correct definition</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latin typeface="Calibri" panose="020F0502020204030204"/>
            </a:endParaRP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1. A place where you buy food.</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2. Weather with rain.</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3. A person who helps you when you are sick.</a:t>
            </a:r>
          </a:p>
        </p:txBody>
      </p:sp>
      <p:grpSp>
        <p:nvGrpSpPr>
          <p:cNvPr id="4" name="Group 3">
            <a:extLst>
              <a:ext uri="{FF2B5EF4-FFF2-40B4-BE49-F238E27FC236}">
                <a16:creationId xmlns:a16="http://schemas.microsoft.com/office/drawing/2014/main" id="{54AABF8A-2283-307D-16C0-F487D4405CBC}"/>
              </a:ext>
            </a:extLst>
          </p:cNvPr>
          <p:cNvGrpSpPr/>
          <p:nvPr/>
        </p:nvGrpSpPr>
        <p:grpSpPr>
          <a:xfrm>
            <a:off x="0" y="-1"/>
            <a:ext cx="5486400" cy="511444"/>
            <a:chOff x="0" y="86296"/>
            <a:chExt cx="5486400" cy="511444"/>
          </a:xfrm>
        </p:grpSpPr>
        <p:sp>
          <p:nvSpPr>
            <p:cNvPr id="5" name="Rectangle 4">
              <a:extLst>
                <a:ext uri="{FF2B5EF4-FFF2-40B4-BE49-F238E27FC236}">
                  <a16:creationId xmlns:a16="http://schemas.microsoft.com/office/drawing/2014/main" id="{71229CEC-6B5C-536F-08E1-635A1A5D0993}"/>
                </a:ext>
              </a:extLst>
            </p:cNvPr>
            <p:cNvSpPr/>
            <p:nvPr/>
          </p:nvSpPr>
          <p:spPr>
            <a:xfrm>
              <a:off x="0" y="86296"/>
              <a:ext cx="5486400" cy="511444"/>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A1 Exercise 20</a:t>
              </a:r>
            </a:p>
          </p:txBody>
        </p:sp>
        <p:sp>
          <p:nvSpPr>
            <p:cNvPr id="6" name="TextBox 5">
              <a:extLst>
                <a:ext uri="{FF2B5EF4-FFF2-40B4-BE49-F238E27FC236}">
                  <a16:creationId xmlns:a16="http://schemas.microsoft.com/office/drawing/2014/main" id="{59FDF91C-FDC7-A242-6C3B-22CE3F25CF42}"/>
                </a:ext>
              </a:extLst>
            </p:cNvPr>
            <p:cNvSpPr txBox="1"/>
            <p:nvPr/>
          </p:nvSpPr>
          <p:spPr>
            <a:xfrm>
              <a:off x="2689860" y="177640"/>
              <a:ext cx="2743200" cy="369332"/>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Name:</a:t>
              </a:r>
            </a:p>
          </p:txBody>
        </p:sp>
        <p:cxnSp>
          <p:nvCxnSpPr>
            <p:cNvPr id="7" name="Straight Connector 6">
              <a:extLst>
                <a:ext uri="{FF2B5EF4-FFF2-40B4-BE49-F238E27FC236}">
                  <a16:creationId xmlns:a16="http://schemas.microsoft.com/office/drawing/2014/main" id="{31EA9891-FBA6-1314-A7F2-FC5591ABBAF7}"/>
                </a:ext>
              </a:extLst>
            </p:cNvPr>
            <p:cNvCxnSpPr>
              <a:cxnSpLocks/>
            </p:cNvCxnSpPr>
            <p:nvPr/>
          </p:nvCxnSpPr>
          <p:spPr>
            <a:xfrm>
              <a:off x="0" y="511444"/>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 name="Straight Connector 7">
            <a:extLst>
              <a:ext uri="{FF2B5EF4-FFF2-40B4-BE49-F238E27FC236}">
                <a16:creationId xmlns:a16="http://schemas.microsoft.com/office/drawing/2014/main" id="{54BE68D8-FDE5-2DAD-959F-80617E3FF385}"/>
              </a:ext>
            </a:extLst>
          </p:cNvPr>
          <p:cNvCxnSpPr>
            <a:cxnSpLocks/>
          </p:cNvCxnSpPr>
          <p:nvPr/>
        </p:nvCxnSpPr>
        <p:spPr>
          <a:xfrm>
            <a:off x="0" y="7772400"/>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3" name="Table 12">
            <a:extLst>
              <a:ext uri="{FF2B5EF4-FFF2-40B4-BE49-F238E27FC236}">
                <a16:creationId xmlns:a16="http://schemas.microsoft.com/office/drawing/2014/main" id="{849D7A6E-133A-4AA9-4A1F-93BD355268BC}"/>
              </a:ext>
            </a:extLst>
          </p:cNvPr>
          <p:cNvGraphicFramePr>
            <a:graphicFrameLocks noGrp="1"/>
          </p:cNvGraphicFramePr>
          <p:nvPr>
            <p:extLst>
              <p:ext uri="{D42A27DB-BD31-4B8C-83A1-F6EECF244321}">
                <p14:modId xmlns:p14="http://schemas.microsoft.com/office/powerpoint/2010/main" val="103327962"/>
              </p:ext>
            </p:extLst>
          </p:nvPr>
        </p:nvGraphicFramePr>
        <p:xfrm>
          <a:off x="511444" y="2055483"/>
          <a:ext cx="4494507" cy="370840"/>
        </p:xfrm>
        <a:graphic>
          <a:graphicData uri="http://schemas.openxmlformats.org/drawingml/2006/table">
            <a:tbl>
              <a:tblPr firstRow="1" bandRow="1">
                <a:tableStyleId>{5C22544A-7EE6-4342-B048-85BDC9FD1C3A}</a:tableStyleId>
              </a:tblPr>
              <a:tblGrid>
                <a:gridCol w="1498169">
                  <a:extLst>
                    <a:ext uri="{9D8B030D-6E8A-4147-A177-3AD203B41FA5}">
                      <a16:colId xmlns:a16="http://schemas.microsoft.com/office/drawing/2014/main" val="2931608576"/>
                    </a:ext>
                  </a:extLst>
                </a:gridCol>
                <a:gridCol w="1498169">
                  <a:extLst>
                    <a:ext uri="{9D8B030D-6E8A-4147-A177-3AD203B41FA5}">
                      <a16:colId xmlns:a16="http://schemas.microsoft.com/office/drawing/2014/main" val="885986294"/>
                    </a:ext>
                  </a:extLst>
                </a:gridCol>
                <a:gridCol w="1498169">
                  <a:extLst>
                    <a:ext uri="{9D8B030D-6E8A-4147-A177-3AD203B41FA5}">
                      <a16:colId xmlns:a16="http://schemas.microsoft.com/office/drawing/2014/main" val="3678870306"/>
                    </a:ext>
                  </a:extLst>
                </a:gridCol>
              </a:tblGrid>
              <a:tr h="370840">
                <a:tc>
                  <a:txBody>
                    <a:bodyPr/>
                    <a:lstStyle/>
                    <a:p>
                      <a:r>
                        <a:rPr lang="en-US" sz="1600" b="0" dirty="0">
                          <a:solidFill>
                            <a:schemeClr val="tx1"/>
                          </a:solidFill>
                          <a:latin typeface="+mn-lt"/>
                        </a:rPr>
                        <a:t>1. Doctor</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chemeClr val="tx1"/>
                          </a:solidFill>
                        </a:rPr>
                        <a:t>2. Supermarket</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chemeClr val="tx1"/>
                          </a:solidFill>
                        </a:rPr>
                        <a:t>3. Rainy</a:t>
                      </a: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2288976"/>
                  </a:ext>
                </a:extLst>
              </a:tr>
            </a:tbl>
          </a:graphicData>
        </a:graphic>
      </p:graphicFrame>
      <p:sp>
        <p:nvSpPr>
          <p:cNvPr id="9" name="Rectangle: Rounded Corners 8">
            <a:extLst>
              <a:ext uri="{FF2B5EF4-FFF2-40B4-BE49-F238E27FC236}">
                <a16:creationId xmlns:a16="http://schemas.microsoft.com/office/drawing/2014/main" id="{A6F550C2-997D-7520-2A43-AC60E5E2ACFC}"/>
              </a:ext>
            </a:extLst>
          </p:cNvPr>
          <p:cNvSpPr/>
          <p:nvPr/>
        </p:nvSpPr>
        <p:spPr>
          <a:xfrm>
            <a:off x="4009046" y="1289506"/>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AC5A40DC-7EAF-D046-9D7C-A75E187D02CF}"/>
              </a:ext>
            </a:extLst>
          </p:cNvPr>
          <p:cNvSpPr/>
          <p:nvPr/>
        </p:nvSpPr>
        <p:spPr>
          <a:xfrm>
            <a:off x="4009046" y="1529288"/>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88C8BF41-75B2-4DE8-B55C-606BEEC14B7A}"/>
              </a:ext>
            </a:extLst>
          </p:cNvPr>
          <p:cNvSpPr/>
          <p:nvPr/>
        </p:nvSpPr>
        <p:spPr>
          <a:xfrm>
            <a:off x="4009046" y="1773529"/>
            <a:ext cx="325464" cy="21697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94AD2B8-315F-3386-CE66-19A10649001C}"/>
              </a:ext>
            </a:extLst>
          </p:cNvPr>
          <p:cNvSpPr/>
          <p:nvPr/>
        </p:nvSpPr>
        <p:spPr>
          <a:xfrm>
            <a:off x="0" y="5056707"/>
            <a:ext cx="5486400" cy="4800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R="0" lvl="0" algn="ctr" defTabSz="457200" rtl="0" eaLnBrk="1" fontAlgn="auto" latinLnBrk="0" hangingPunct="1">
              <a:lnSpc>
                <a:spcPct val="100000"/>
              </a:lnSpc>
              <a:spcBef>
                <a:spcPts val="0"/>
              </a:spcBef>
              <a:spcAft>
                <a:spcPts val="0"/>
              </a:spcAft>
              <a:buClrTx/>
              <a:buSzTx/>
              <a:tabLst/>
              <a:defRPr/>
            </a:pPr>
            <a:r>
              <a:rPr lang="en-US" sz="1600" b="1" dirty="0">
                <a:solidFill>
                  <a:sysClr val="windowText" lastClr="000000"/>
                </a:solidFill>
                <a:latin typeface="Calibri" panose="020F0502020204030204"/>
              </a:rPr>
              <a:t>Dialogue Practice</a:t>
            </a:r>
          </a:p>
          <a:p>
            <a:pPr marR="0" lvl="0" algn="ctr" defTabSz="457200" rtl="0" eaLnBrk="1" fontAlgn="auto" latinLnBrk="0" hangingPunct="1">
              <a:lnSpc>
                <a:spcPct val="100000"/>
              </a:lnSpc>
              <a:spcBef>
                <a:spcPts val="0"/>
              </a:spcBef>
              <a:spcAft>
                <a:spcPts val="0"/>
              </a:spcAft>
              <a:buClrTx/>
              <a:buSzTx/>
              <a:tabLst/>
              <a:defRPr/>
            </a:pPr>
            <a:endParaRPr lang="en-US" sz="1600" b="1" dirty="0">
              <a:solidFill>
                <a:sysClr val="windowText" lastClr="000000"/>
              </a:solidFill>
              <a:latin typeface="Calibri" panose="020F0502020204030204"/>
            </a:endParaRPr>
          </a:p>
        </p:txBody>
      </p:sp>
      <p:sp>
        <p:nvSpPr>
          <p:cNvPr id="3" name="Rectangle: Rounded Corners 2">
            <a:extLst>
              <a:ext uri="{FF2B5EF4-FFF2-40B4-BE49-F238E27FC236}">
                <a16:creationId xmlns:a16="http://schemas.microsoft.com/office/drawing/2014/main" id="{5E91B6DB-816F-02A1-1924-EE20A0893B46}"/>
              </a:ext>
            </a:extLst>
          </p:cNvPr>
          <p:cNvSpPr/>
          <p:nvPr/>
        </p:nvSpPr>
        <p:spPr>
          <a:xfrm>
            <a:off x="175260" y="5640244"/>
            <a:ext cx="5029200" cy="358627"/>
          </a:xfrm>
          <a:prstGeom prst="roundRect">
            <a:avLst/>
          </a:prstGeom>
          <a:solidFill>
            <a:schemeClr val="accent2">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A: What do you do in the morning?</a:t>
            </a:r>
          </a:p>
        </p:txBody>
      </p:sp>
      <p:sp>
        <p:nvSpPr>
          <p:cNvPr id="11" name="Rectangle: Rounded Corners 10">
            <a:extLst>
              <a:ext uri="{FF2B5EF4-FFF2-40B4-BE49-F238E27FC236}">
                <a16:creationId xmlns:a16="http://schemas.microsoft.com/office/drawing/2014/main" id="{BDE5340E-CF17-8FD2-3652-D32BD99F4359}"/>
              </a:ext>
            </a:extLst>
          </p:cNvPr>
          <p:cNvSpPr/>
          <p:nvPr/>
        </p:nvSpPr>
        <p:spPr>
          <a:xfrm>
            <a:off x="172720" y="6110788"/>
            <a:ext cx="5029200" cy="358627"/>
          </a:xfrm>
          <a:prstGeom prst="roundRect">
            <a:avLst/>
          </a:prstGeom>
          <a:solidFill>
            <a:schemeClr val="accent2">
              <a:lumMod val="40000"/>
              <a:lumOff val="6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B: I Usually ____ at 7:00 and then ____ breakfast. </a:t>
            </a:r>
          </a:p>
        </p:txBody>
      </p:sp>
      <p:grpSp>
        <p:nvGrpSpPr>
          <p:cNvPr id="43" name="Group 42">
            <a:extLst>
              <a:ext uri="{FF2B5EF4-FFF2-40B4-BE49-F238E27FC236}">
                <a16:creationId xmlns:a16="http://schemas.microsoft.com/office/drawing/2014/main" id="{24FBC606-895E-3E54-430C-A4E72F9C5586}"/>
              </a:ext>
            </a:extLst>
          </p:cNvPr>
          <p:cNvGrpSpPr/>
          <p:nvPr/>
        </p:nvGrpSpPr>
        <p:grpSpPr>
          <a:xfrm>
            <a:off x="4411323" y="4140999"/>
            <a:ext cx="392520" cy="392520"/>
            <a:chOff x="2841951" y="3998944"/>
            <a:chExt cx="870144" cy="870144"/>
          </a:xfrm>
          <a:solidFill>
            <a:schemeClr val="bg2"/>
          </a:solidFill>
        </p:grpSpPr>
        <p:sp>
          <p:nvSpPr>
            <p:cNvPr id="42" name="Freeform: Shape 41">
              <a:extLst>
                <a:ext uri="{FF2B5EF4-FFF2-40B4-BE49-F238E27FC236}">
                  <a16:creationId xmlns:a16="http://schemas.microsoft.com/office/drawing/2014/main" id="{13FB7103-614E-4F62-7869-40F0E994839B}"/>
                </a:ext>
              </a:extLst>
            </p:cNvPr>
            <p:cNvSpPr/>
            <p:nvPr/>
          </p:nvSpPr>
          <p:spPr>
            <a:xfrm>
              <a:off x="3298030" y="4001398"/>
              <a:ext cx="414065" cy="465723"/>
            </a:xfrm>
            <a:custGeom>
              <a:avLst/>
              <a:gdLst>
                <a:gd name="connsiteX0" fmla="*/ 3337 w 414065"/>
                <a:gd name="connsiteY0" fmla="*/ 0 h 465723"/>
                <a:gd name="connsiteX1" fmla="*/ 66675 w 414065"/>
                <a:gd name="connsiteY1" fmla="*/ 6385 h 465723"/>
                <a:gd name="connsiteX2" fmla="*/ 414065 w 414065"/>
                <a:gd name="connsiteY2" fmla="*/ 432618 h 465723"/>
                <a:gd name="connsiteX3" fmla="*/ 410728 w 414065"/>
                <a:gd name="connsiteY3" fmla="*/ 465723 h 465723"/>
                <a:gd name="connsiteX4" fmla="*/ 347390 w 414065"/>
                <a:gd name="connsiteY4" fmla="*/ 459338 h 465723"/>
                <a:gd name="connsiteX5" fmla="*/ 0 w 414065"/>
                <a:gd name="connsiteY5" fmla="*/ 33105 h 465723"/>
                <a:gd name="connsiteX6" fmla="*/ 3337 w 414065"/>
                <a:gd name="connsiteY6" fmla="*/ 0 h 46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065" h="465723">
                  <a:moveTo>
                    <a:pt x="3337" y="0"/>
                  </a:moveTo>
                  <a:lnTo>
                    <a:pt x="66675" y="6385"/>
                  </a:lnTo>
                  <a:cubicBezTo>
                    <a:pt x="264931" y="46954"/>
                    <a:pt x="414065" y="222370"/>
                    <a:pt x="414065" y="432618"/>
                  </a:cubicBezTo>
                  <a:lnTo>
                    <a:pt x="410728" y="465723"/>
                  </a:lnTo>
                  <a:lnTo>
                    <a:pt x="347390" y="459338"/>
                  </a:lnTo>
                  <a:cubicBezTo>
                    <a:pt x="149135" y="418769"/>
                    <a:pt x="0" y="243354"/>
                    <a:pt x="0" y="33105"/>
                  </a:cubicBezTo>
                  <a:lnTo>
                    <a:pt x="3337" y="0"/>
                  </a:lnTo>
                  <a:close/>
                </a:path>
              </a:pathLst>
            </a:cu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37E441E7-3A41-19A9-5C5A-691FABAFD4FA}"/>
                </a:ext>
              </a:extLst>
            </p:cNvPr>
            <p:cNvSpPr/>
            <p:nvPr/>
          </p:nvSpPr>
          <p:spPr>
            <a:xfrm>
              <a:off x="2841951" y="4016258"/>
              <a:ext cx="368687" cy="613654"/>
            </a:xfrm>
            <a:custGeom>
              <a:avLst/>
              <a:gdLst>
                <a:gd name="connsiteX0" fmla="*/ 320088 w 368687"/>
                <a:gd name="connsiteY0" fmla="*/ 0 h 613654"/>
                <a:gd name="connsiteX1" fmla="*/ 334497 w 368687"/>
                <a:gd name="connsiteY1" fmla="*/ 26546 h 613654"/>
                <a:gd name="connsiteX2" fmla="*/ 368687 w 368687"/>
                <a:gd name="connsiteY2" fmla="*/ 195896 h 613654"/>
                <a:gd name="connsiteX3" fmla="*/ 102965 w 368687"/>
                <a:gd name="connsiteY3" fmla="*/ 596778 h 613654"/>
                <a:gd name="connsiteX4" fmla="*/ 48599 w 368687"/>
                <a:gd name="connsiteY4" fmla="*/ 613654 h 613654"/>
                <a:gd name="connsiteX5" fmla="*/ 34190 w 368687"/>
                <a:gd name="connsiteY5" fmla="*/ 587108 h 613654"/>
                <a:gd name="connsiteX6" fmla="*/ 0 w 368687"/>
                <a:gd name="connsiteY6" fmla="*/ 417758 h 613654"/>
                <a:gd name="connsiteX7" fmla="*/ 265722 w 368687"/>
                <a:gd name="connsiteY7" fmla="*/ 16876 h 613654"/>
                <a:gd name="connsiteX8" fmla="*/ 320088 w 368687"/>
                <a:gd name="connsiteY8" fmla="*/ 0 h 61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87" h="613654">
                  <a:moveTo>
                    <a:pt x="320088" y="0"/>
                  </a:moveTo>
                  <a:lnTo>
                    <a:pt x="334497" y="26546"/>
                  </a:lnTo>
                  <a:cubicBezTo>
                    <a:pt x="356513" y="78598"/>
                    <a:pt x="368687" y="135825"/>
                    <a:pt x="368687" y="195896"/>
                  </a:cubicBezTo>
                  <a:cubicBezTo>
                    <a:pt x="368687" y="376109"/>
                    <a:pt x="259119" y="530731"/>
                    <a:pt x="102965" y="596778"/>
                  </a:cubicBezTo>
                  <a:lnTo>
                    <a:pt x="48599" y="613654"/>
                  </a:lnTo>
                  <a:lnTo>
                    <a:pt x="34190" y="587108"/>
                  </a:lnTo>
                  <a:cubicBezTo>
                    <a:pt x="12174" y="535057"/>
                    <a:pt x="0" y="477829"/>
                    <a:pt x="0" y="417758"/>
                  </a:cubicBezTo>
                  <a:cubicBezTo>
                    <a:pt x="0" y="237545"/>
                    <a:pt x="109568" y="82924"/>
                    <a:pt x="265722" y="16876"/>
                  </a:cubicBezTo>
                  <a:lnTo>
                    <a:pt x="320088" y="0"/>
                  </a:lnTo>
                  <a:close/>
                </a:path>
              </a:pathLst>
            </a:custGeom>
            <a:solidFill>
              <a:srgbClr val="2CB4A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E54E5C5E-99E3-59C2-1793-23F701BA1AE0}"/>
                </a:ext>
              </a:extLst>
            </p:cNvPr>
            <p:cNvSpPr/>
            <p:nvPr/>
          </p:nvSpPr>
          <p:spPr>
            <a:xfrm>
              <a:off x="3054631" y="4489974"/>
              <a:ext cx="638923" cy="379114"/>
            </a:xfrm>
            <a:custGeom>
              <a:avLst/>
              <a:gdLst>
                <a:gd name="connsiteX0" fmla="*/ 416530 w 638923"/>
                <a:gd name="connsiteY0" fmla="*/ 0 h 379114"/>
                <a:gd name="connsiteX1" fmla="*/ 585880 w 638923"/>
                <a:gd name="connsiteY1" fmla="*/ 34190 h 379114"/>
                <a:gd name="connsiteX2" fmla="*/ 638923 w 638923"/>
                <a:gd name="connsiteY2" fmla="*/ 62981 h 379114"/>
                <a:gd name="connsiteX3" fmla="*/ 623274 w 638923"/>
                <a:gd name="connsiteY3" fmla="*/ 113392 h 379114"/>
                <a:gd name="connsiteX4" fmla="*/ 222392 w 638923"/>
                <a:gd name="connsiteY4" fmla="*/ 379114 h 379114"/>
                <a:gd name="connsiteX5" fmla="*/ 53042 w 638923"/>
                <a:gd name="connsiteY5" fmla="*/ 344924 h 379114"/>
                <a:gd name="connsiteX6" fmla="*/ 0 w 638923"/>
                <a:gd name="connsiteY6" fmla="*/ 316134 h 379114"/>
                <a:gd name="connsiteX7" fmla="*/ 15648 w 638923"/>
                <a:gd name="connsiteY7" fmla="*/ 265722 h 379114"/>
                <a:gd name="connsiteX8" fmla="*/ 416530 w 638923"/>
                <a:gd name="connsiteY8" fmla="*/ 0 h 3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923" h="379114">
                  <a:moveTo>
                    <a:pt x="416530" y="0"/>
                  </a:moveTo>
                  <a:cubicBezTo>
                    <a:pt x="476601" y="0"/>
                    <a:pt x="533829" y="12174"/>
                    <a:pt x="585880" y="34190"/>
                  </a:cubicBezTo>
                  <a:lnTo>
                    <a:pt x="638923" y="62981"/>
                  </a:lnTo>
                  <a:lnTo>
                    <a:pt x="623274" y="113392"/>
                  </a:lnTo>
                  <a:cubicBezTo>
                    <a:pt x="557227" y="269546"/>
                    <a:pt x="402605" y="379114"/>
                    <a:pt x="222392" y="379114"/>
                  </a:cubicBezTo>
                  <a:cubicBezTo>
                    <a:pt x="162321" y="379114"/>
                    <a:pt x="105094" y="366940"/>
                    <a:pt x="53042" y="344924"/>
                  </a:cubicBezTo>
                  <a:lnTo>
                    <a:pt x="0" y="316134"/>
                  </a:lnTo>
                  <a:lnTo>
                    <a:pt x="15648" y="265722"/>
                  </a:lnTo>
                  <a:cubicBezTo>
                    <a:pt x="81696" y="109568"/>
                    <a:pt x="236317" y="0"/>
                    <a:pt x="416530" y="0"/>
                  </a:cubicBezTo>
                  <a:close/>
                </a:path>
              </a:pathLst>
            </a:cu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32651721-FDAA-0DEB-8723-96475A896B8F}"/>
                </a:ext>
              </a:extLst>
            </p:cNvPr>
            <p:cNvSpPr/>
            <p:nvPr/>
          </p:nvSpPr>
          <p:spPr>
            <a:xfrm>
              <a:off x="2890550" y="3998944"/>
              <a:ext cx="818208" cy="807164"/>
            </a:xfrm>
            <a:custGeom>
              <a:avLst/>
              <a:gdLst>
                <a:gd name="connsiteX0" fmla="*/ 386473 w 818208"/>
                <a:gd name="connsiteY0" fmla="*/ 0 h 807164"/>
                <a:gd name="connsiteX1" fmla="*/ 410817 w 818208"/>
                <a:gd name="connsiteY1" fmla="*/ 2454 h 807164"/>
                <a:gd name="connsiteX2" fmla="*/ 407480 w 818208"/>
                <a:gd name="connsiteY2" fmla="*/ 35559 h 807164"/>
                <a:gd name="connsiteX3" fmla="*/ 754870 w 818208"/>
                <a:gd name="connsiteY3" fmla="*/ 461792 h 807164"/>
                <a:gd name="connsiteX4" fmla="*/ 818208 w 818208"/>
                <a:gd name="connsiteY4" fmla="*/ 468177 h 807164"/>
                <a:gd name="connsiteX5" fmla="*/ 812706 w 818208"/>
                <a:gd name="connsiteY5" fmla="*/ 522754 h 807164"/>
                <a:gd name="connsiteX6" fmla="*/ 803004 w 818208"/>
                <a:gd name="connsiteY6" fmla="*/ 554011 h 807164"/>
                <a:gd name="connsiteX7" fmla="*/ 749961 w 818208"/>
                <a:gd name="connsiteY7" fmla="*/ 525220 h 807164"/>
                <a:gd name="connsiteX8" fmla="*/ 580611 w 818208"/>
                <a:gd name="connsiteY8" fmla="*/ 491030 h 807164"/>
                <a:gd name="connsiteX9" fmla="*/ 179729 w 818208"/>
                <a:gd name="connsiteY9" fmla="*/ 756752 h 807164"/>
                <a:gd name="connsiteX10" fmla="*/ 164081 w 818208"/>
                <a:gd name="connsiteY10" fmla="*/ 807164 h 807164"/>
                <a:gd name="connsiteX11" fmla="*/ 143220 w 818208"/>
                <a:gd name="connsiteY11" fmla="*/ 795841 h 807164"/>
                <a:gd name="connsiteX12" fmla="*/ 25704 w 818208"/>
                <a:gd name="connsiteY12" fmla="*/ 678325 h 807164"/>
                <a:gd name="connsiteX13" fmla="*/ 0 w 818208"/>
                <a:gd name="connsiteY13" fmla="*/ 630968 h 807164"/>
                <a:gd name="connsiteX14" fmla="*/ 54366 w 818208"/>
                <a:gd name="connsiteY14" fmla="*/ 614092 h 807164"/>
                <a:gd name="connsiteX15" fmla="*/ 320088 w 818208"/>
                <a:gd name="connsiteY15" fmla="*/ 213210 h 807164"/>
                <a:gd name="connsiteX16" fmla="*/ 285898 w 818208"/>
                <a:gd name="connsiteY16" fmla="*/ 43860 h 807164"/>
                <a:gd name="connsiteX17" fmla="*/ 271489 w 818208"/>
                <a:gd name="connsiteY17" fmla="*/ 17314 h 807164"/>
                <a:gd name="connsiteX18" fmla="*/ 298791 w 818208"/>
                <a:gd name="connsiteY18" fmla="*/ 8839 h 807164"/>
                <a:gd name="connsiteX19" fmla="*/ 386473 w 818208"/>
                <a:gd name="connsiteY19" fmla="*/ 0 h 80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8208" h="807164">
                  <a:moveTo>
                    <a:pt x="386473" y="0"/>
                  </a:moveTo>
                  <a:lnTo>
                    <a:pt x="410817" y="2454"/>
                  </a:lnTo>
                  <a:lnTo>
                    <a:pt x="407480" y="35559"/>
                  </a:lnTo>
                  <a:cubicBezTo>
                    <a:pt x="407480" y="245808"/>
                    <a:pt x="556615" y="421223"/>
                    <a:pt x="754870" y="461792"/>
                  </a:cubicBezTo>
                  <a:lnTo>
                    <a:pt x="818208" y="468177"/>
                  </a:lnTo>
                  <a:lnTo>
                    <a:pt x="812706" y="522754"/>
                  </a:lnTo>
                  <a:lnTo>
                    <a:pt x="803004" y="554011"/>
                  </a:lnTo>
                  <a:lnTo>
                    <a:pt x="749961" y="525220"/>
                  </a:lnTo>
                  <a:cubicBezTo>
                    <a:pt x="697910" y="503204"/>
                    <a:pt x="640682" y="491030"/>
                    <a:pt x="580611" y="491030"/>
                  </a:cubicBezTo>
                  <a:cubicBezTo>
                    <a:pt x="400398" y="491030"/>
                    <a:pt x="245777" y="600598"/>
                    <a:pt x="179729" y="756752"/>
                  </a:cubicBezTo>
                  <a:lnTo>
                    <a:pt x="164081" y="807164"/>
                  </a:lnTo>
                  <a:lnTo>
                    <a:pt x="143220" y="795841"/>
                  </a:lnTo>
                  <a:cubicBezTo>
                    <a:pt x="96928" y="764567"/>
                    <a:pt x="56979" y="724617"/>
                    <a:pt x="25704" y="678325"/>
                  </a:cubicBezTo>
                  <a:lnTo>
                    <a:pt x="0" y="630968"/>
                  </a:lnTo>
                  <a:lnTo>
                    <a:pt x="54366" y="614092"/>
                  </a:lnTo>
                  <a:cubicBezTo>
                    <a:pt x="210520" y="548045"/>
                    <a:pt x="320088" y="393423"/>
                    <a:pt x="320088" y="213210"/>
                  </a:cubicBezTo>
                  <a:cubicBezTo>
                    <a:pt x="320088" y="153139"/>
                    <a:pt x="307914" y="95912"/>
                    <a:pt x="285898" y="43860"/>
                  </a:cubicBezTo>
                  <a:lnTo>
                    <a:pt x="271489" y="17314"/>
                  </a:lnTo>
                  <a:lnTo>
                    <a:pt x="298791" y="8839"/>
                  </a:lnTo>
                  <a:cubicBezTo>
                    <a:pt x="327113" y="3044"/>
                    <a:pt x="356438" y="0"/>
                    <a:pt x="386473" y="0"/>
                  </a:cubicBezTo>
                  <a:close/>
                </a:path>
              </a:pathLst>
            </a:cu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47" name="Straight Connector 46">
            <a:extLst>
              <a:ext uri="{FF2B5EF4-FFF2-40B4-BE49-F238E27FC236}">
                <a16:creationId xmlns:a16="http://schemas.microsoft.com/office/drawing/2014/main" id="{B51CAB30-C54C-EE19-6862-39EEEE5B540B}"/>
              </a:ext>
            </a:extLst>
          </p:cNvPr>
          <p:cNvCxnSpPr>
            <a:cxnSpLocks/>
          </p:cNvCxnSpPr>
          <p:nvPr/>
        </p:nvCxnSpPr>
        <p:spPr>
          <a:xfrm>
            <a:off x="4354195" y="3929604"/>
            <a:ext cx="0" cy="3763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8E11635-4178-8BA1-1EA4-B6E2FF7F8A5F}"/>
              </a:ext>
            </a:extLst>
          </p:cNvPr>
          <p:cNvCxnSpPr>
            <a:cxnSpLocks/>
          </p:cNvCxnSpPr>
          <p:nvPr/>
        </p:nvCxnSpPr>
        <p:spPr>
          <a:xfrm>
            <a:off x="4192195" y="4171442"/>
            <a:ext cx="0" cy="37639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F6B1C3C-0399-53A5-08C8-1DFC49EA95D6}"/>
              </a:ext>
            </a:extLst>
          </p:cNvPr>
          <p:cNvCxnSpPr>
            <a:cxnSpLocks/>
          </p:cNvCxnSpPr>
          <p:nvPr/>
        </p:nvCxnSpPr>
        <p:spPr>
          <a:xfrm>
            <a:off x="4874796" y="3929604"/>
            <a:ext cx="0" cy="3763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CAABD8D-86A4-B89A-06AE-7C79CCC70E75}"/>
              </a:ext>
            </a:extLst>
          </p:cNvPr>
          <p:cNvCxnSpPr>
            <a:cxnSpLocks/>
          </p:cNvCxnSpPr>
          <p:nvPr/>
        </p:nvCxnSpPr>
        <p:spPr>
          <a:xfrm>
            <a:off x="5011016" y="4157872"/>
            <a:ext cx="0" cy="37639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Flowchart: Manual Operation 44">
            <a:extLst>
              <a:ext uri="{FF2B5EF4-FFF2-40B4-BE49-F238E27FC236}">
                <a16:creationId xmlns:a16="http://schemas.microsoft.com/office/drawing/2014/main" id="{2094EB5B-BAE1-DA3B-0226-4C461DB69BDE}"/>
              </a:ext>
            </a:extLst>
          </p:cNvPr>
          <p:cNvSpPr/>
          <p:nvPr/>
        </p:nvSpPr>
        <p:spPr>
          <a:xfrm flipV="1">
            <a:off x="4148100" y="3929604"/>
            <a:ext cx="923992" cy="241838"/>
          </a:xfrm>
          <a:prstGeom prst="flowChartManualOperation">
            <a:avLst/>
          </a:prstGeom>
          <a:solidFill>
            <a:schemeClr val="tx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6409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D37684-589A-2764-7A8D-6BFB35DEF26B}"/>
              </a:ext>
            </a:extLst>
          </p:cNvPr>
          <p:cNvPicPr>
            <a:picLocks noChangeAspect="1"/>
          </p:cNvPicPr>
          <p:nvPr/>
        </p:nvPicPr>
        <p:blipFill>
          <a:blip r:embed="rId2"/>
          <a:srcRect t="11084" b="26871"/>
          <a:stretch/>
        </p:blipFill>
        <p:spPr>
          <a:xfrm>
            <a:off x="0" y="1075999"/>
            <a:ext cx="5486400" cy="1882809"/>
          </a:xfrm>
          <a:prstGeom prst="rect">
            <a:avLst/>
          </a:prstGeom>
        </p:spPr>
      </p:pic>
      <p:sp>
        <p:nvSpPr>
          <p:cNvPr id="2" name="Rectangle 1">
            <a:extLst>
              <a:ext uri="{FF2B5EF4-FFF2-40B4-BE49-F238E27FC236}">
                <a16:creationId xmlns:a16="http://schemas.microsoft.com/office/drawing/2014/main" id="{8D615AFF-1902-822C-DEC7-C5B4EAD27FA8}"/>
              </a:ext>
            </a:extLst>
          </p:cNvPr>
          <p:cNvSpPr/>
          <p:nvPr/>
        </p:nvSpPr>
        <p:spPr>
          <a:xfrm>
            <a:off x="0" y="885823"/>
            <a:ext cx="5486400" cy="28051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Vocabulary: Food and Drinks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Match the food or drink with the correct picture.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_______</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_______</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_______</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54AABF8A-2283-307D-16C0-F487D4405CBC}"/>
              </a:ext>
            </a:extLst>
          </p:cNvPr>
          <p:cNvGrpSpPr/>
          <p:nvPr/>
        </p:nvGrpSpPr>
        <p:grpSpPr>
          <a:xfrm>
            <a:off x="0" y="-1"/>
            <a:ext cx="5486400" cy="511444"/>
            <a:chOff x="0" y="86296"/>
            <a:chExt cx="5486400" cy="511444"/>
          </a:xfrm>
        </p:grpSpPr>
        <p:sp>
          <p:nvSpPr>
            <p:cNvPr id="5" name="Rectangle 4">
              <a:extLst>
                <a:ext uri="{FF2B5EF4-FFF2-40B4-BE49-F238E27FC236}">
                  <a16:creationId xmlns:a16="http://schemas.microsoft.com/office/drawing/2014/main" id="{71229CEC-6B5C-536F-08E1-635A1A5D0993}"/>
                </a:ext>
              </a:extLst>
            </p:cNvPr>
            <p:cNvSpPr/>
            <p:nvPr/>
          </p:nvSpPr>
          <p:spPr>
            <a:xfrm>
              <a:off x="0" y="86296"/>
              <a:ext cx="5486400" cy="511444"/>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A1 Exercise 2</a:t>
              </a:r>
            </a:p>
          </p:txBody>
        </p:sp>
        <p:sp>
          <p:nvSpPr>
            <p:cNvPr id="6" name="TextBox 5">
              <a:extLst>
                <a:ext uri="{FF2B5EF4-FFF2-40B4-BE49-F238E27FC236}">
                  <a16:creationId xmlns:a16="http://schemas.microsoft.com/office/drawing/2014/main" id="{59FDF91C-FDC7-A242-6C3B-22CE3F25CF42}"/>
                </a:ext>
              </a:extLst>
            </p:cNvPr>
            <p:cNvSpPr txBox="1"/>
            <p:nvPr/>
          </p:nvSpPr>
          <p:spPr>
            <a:xfrm>
              <a:off x="2689860" y="177640"/>
              <a:ext cx="2743200" cy="369332"/>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Name:</a:t>
              </a:r>
            </a:p>
          </p:txBody>
        </p:sp>
        <p:cxnSp>
          <p:nvCxnSpPr>
            <p:cNvPr id="7" name="Straight Connector 6">
              <a:extLst>
                <a:ext uri="{FF2B5EF4-FFF2-40B4-BE49-F238E27FC236}">
                  <a16:creationId xmlns:a16="http://schemas.microsoft.com/office/drawing/2014/main" id="{31EA9891-FBA6-1314-A7F2-FC5591ABBAF7}"/>
                </a:ext>
              </a:extLst>
            </p:cNvPr>
            <p:cNvCxnSpPr>
              <a:cxnSpLocks/>
            </p:cNvCxnSpPr>
            <p:nvPr/>
          </p:nvCxnSpPr>
          <p:spPr>
            <a:xfrm>
              <a:off x="0" y="511444"/>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773BDA7-B52D-21D5-6197-71E831AD617C}"/>
              </a:ext>
            </a:extLst>
          </p:cNvPr>
          <p:cNvSpPr/>
          <p:nvPr/>
        </p:nvSpPr>
        <p:spPr>
          <a:xfrm>
            <a:off x="0" y="4410160"/>
            <a:ext cx="5486400" cy="18573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Complete the sentences with the correct words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1. </a:t>
            </a: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I ___ (wake up) at 6 AM.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2. </a:t>
            </a: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She ___ (eat) breakfast at 8 o'clock.</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3. </a:t>
            </a: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They ___ (like) tea.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4. </a:t>
            </a: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It is ___ (quarter past) nine.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1097E972-85A3-441D-D47B-B45C9B3B985D}"/>
              </a:ext>
            </a:extLst>
          </p:cNvPr>
          <p:cNvCxnSpPr>
            <a:cxnSpLocks/>
          </p:cNvCxnSpPr>
          <p:nvPr/>
        </p:nvCxnSpPr>
        <p:spPr>
          <a:xfrm>
            <a:off x="0" y="7772400"/>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420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15AFF-1902-822C-DEC7-C5B4EAD27FA8}"/>
              </a:ext>
            </a:extLst>
          </p:cNvPr>
          <p:cNvSpPr/>
          <p:nvPr/>
        </p:nvSpPr>
        <p:spPr>
          <a:xfrm>
            <a:off x="0" y="454175"/>
            <a:ext cx="5486400" cy="18573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Possessive Adjectives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Fill in the blanks with the correct possessive adjective.</a:t>
            </a: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1. </a:t>
            </a: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This is ___ father.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2. </a:t>
            </a: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Is that ___ brother?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3. </a:t>
            </a: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___ house is big.</a:t>
            </a:r>
          </a:p>
        </p:txBody>
      </p:sp>
      <p:grpSp>
        <p:nvGrpSpPr>
          <p:cNvPr id="4" name="Group 3">
            <a:extLst>
              <a:ext uri="{FF2B5EF4-FFF2-40B4-BE49-F238E27FC236}">
                <a16:creationId xmlns:a16="http://schemas.microsoft.com/office/drawing/2014/main" id="{54AABF8A-2283-307D-16C0-F487D4405CBC}"/>
              </a:ext>
            </a:extLst>
          </p:cNvPr>
          <p:cNvGrpSpPr/>
          <p:nvPr/>
        </p:nvGrpSpPr>
        <p:grpSpPr>
          <a:xfrm>
            <a:off x="0" y="-1"/>
            <a:ext cx="5486400" cy="511444"/>
            <a:chOff x="0" y="86296"/>
            <a:chExt cx="5486400" cy="511444"/>
          </a:xfrm>
        </p:grpSpPr>
        <p:sp>
          <p:nvSpPr>
            <p:cNvPr id="5" name="Rectangle 4">
              <a:extLst>
                <a:ext uri="{FF2B5EF4-FFF2-40B4-BE49-F238E27FC236}">
                  <a16:creationId xmlns:a16="http://schemas.microsoft.com/office/drawing/2014/main" id="{71229CEC-6B5C-536F-08E1-635A1A5D0993}"/>
                </a:ext>
              </a:extLst>
            </p:cNvPr>
            <p:cNvSpPr/>
            <p:nvPr/>
          </p:nvSpPr>
          <p:spPr>
            <a:xfrm>
              <a:off x="0" y="86296"/>
              <a:ext cx="5486400" cy="511444"/>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A1 Exercise 3</a:t>
              </a:r>
            </a:p>
          </p:txBody>
        </p:sp>
        <p:sp>
          <p:nvSpPr>
            <p:cNvPr id="6" name="TextBox 5">
              <a:extLst>
                <a:ext uri="{FF2B5EF4-FFF2-40B4-BE49-F238E27FC236}">
                  <a16:creationId xmlns:a16="http://schemas.microsoft.com/office/drawing/2014/main" id="{59FDF91C-FDC7-A242-6C3B-22CE3F25CF42}"/>
                </a:ext>
              </a:extLst>
            </p:cNvPr>
            <p:cNvSpPr txBox="1"/>
            <p:nvPr/>
          </p:nvSpPr>
          <p:spPr>
            <a:xfrm>
              <a:off x="2689860" y="177640"/>
              <a:ext cx="2743200" cy="369332"/>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Name:</a:t>
              </a:r>
            </a:p>
          </p:txBody>
        </p:sp>
        <p:cxnSp>
          <p:nvCxnSpPr>
            <p:cNvPr id="7" name="Straight Connector 6">
              <a:extLst>
                <a:ext uri="{FF2B5EF4-FFF2-40B4-BE49-F238E27FC236}">
                  <a16:creationId xmlns:a16="http://schemas.microsoft.com/office/drawing/2014/main" id="{31EA9891-FBA6-1314-A7F2-FC5591ABBAF7}"/>
                </a:ext>
              </a:extLst>
            </p:cNvPr>
            <p:cNvCxnSpPr>
              <a:cxnSpLocks/>
            </p:cNvCxnSpPr>
            <p:nvPr/>
          </p:nvCxnSpPr>
          <p:spPr>
            <a:xfrm>
              <a:off x="0" y="511444"/>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773BDA7-B52D-21D5-6197-71E831AD617C}"/>
              </a:ext>
            </a:extLst>
          </p:cNvPr>
          <p:cNvSpPr/>
          <p:nvPr/>
        </p:nvSpPr>
        <p:spPr>
          <a:xfrm>
            <a:off x="0" y="2610388"/>
            <a:ext cx="5486400" cy="18573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Complete the sentences with the correct family member or possessive adjective: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1. </a:t>
            </a: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This is ___ uncle.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2. </a:t>
            </a: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___ cousin is very funny.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3. </a:t>
            </a: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___ parents live in London.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4. </a:t>
            </a: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John is my ___.</a:t>
            </a:r>
          </a:p>
        </p:txBody>
      </p:sp>
      <p:sp>
        <p:nvSpPr>
          <p:cNvPr id="8" name="Rectangle 7">
            <a:extLst>
              <a:ext uri="{FF2B5EF4-FFF2-40B4-BE49-F238E27FC236}">
                <a16:creationId xmlns:a16="http://schemas.microsoft.com/office/drawing/2014/main" id="{8488950F-BC73-76B4-E8E8-137072F8155E}"/>
              </a:ext>
            </a:extLst>
          </p:cNvPr>
          <p:cNvSpPr/>
          <p:nvPr/>
        </p:nvSpPr>
        <p:spPr>
          <a:xfrm>
            <a:off x="0" y="4470806"/>
            <a:ext cx="5486400" cy="18573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Write a short paragraph about your family.</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sysClr val="windowText" lastClr="000000"/>
                </a:solidFill>
                <a:effectLst/>
                <a:uLnTx/>
                <a:uFillTx/>
                <a:latin typeface="Calibri" panose="020F0502020204030204"/>
                <a:ea typeface="+mn-ea"/>
                <a:cs typeface="+mn-cs"/>
              </a:rPr>
              <a:t>Example</a:t>
            </a:r>
            <a:endParaRPr kumimoji="0" lang="en-US" sz="1600" b="0" i="0" u="sng"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My family is big. I have two brothers and one sister. My father is a doctor, and my mother is a teacher. My best friend is Anna. We have been friends since childhood.</a:t>
            </a:r>
          </a:p>
        </p:txBody>
      </p:sp>
      <p:cxnSp>
        <p:nvCxnSpPr>
          <p:cNvPr id="9" name="Straight Connector 8">
            <a:extLst>
              <a:ext uri="{FF2B5EF4-FFF2-40B4-BE49-F238E27FC236}">
                <a16:creationId xmlns:a16="http://schemas.microsoft.com/office/drawing/2014/main" id="{5A66B9D9-C076-9B04-7A0F-9ED42AA6BEB8}"/>
              </a:ext>
            </a:extLst>
          </p:cNvPr>
          <p:cNvCxnSpPr>
            <a:cxnSpLocks/>
          </p:cNvCxnSpPr>
          <p:nvPr/>
        </p:nvCxnSpPr>
        <p:spPr>
          <a:xfrm>
            <a:off x="0" y="7772400"/>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535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15AFF-1902-822C-DEC7-C5B4EAD27FA8}"/>
              </a:ext>
            </a:extLst>
          </p:cNvPr>
          <p:cNvSpPr/>
          <p:nvPr/>
        </p:nvSpPr>
        <p:spPr>
          <a:xfrm>
            <a:off x="0" y="823687"/>
            <a:ext cx="5486400" cy="18573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Counting Objects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Write the numbers and the nouns.</a:t>
            </a: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_____________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Calibri" panose="020F0502020204030204"/>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Calibri" panose="020F0502020204030204"/>
              </a:rPr>
              <a:t>                                           _____________</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latin typeface="Calibri" panose="020F0502020204030204"/>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Calibri" panose="020F0502020204030204"/>
              </a:rPr>
              <a:t>                                           _____________</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latin typeface="Calibri" panose="020F0502020204030204"/>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latin typeface="Calibri" panose="020F0502020204030204"/>
            </a:endParaRPr>
          </a:p>
        </p:txBody>
      </p:sp>
      <p:grpSp>
        <p:nvGrpSpPr>
          <p:cNvPr id="4" name="Group 3">
            <a:extLst>
              <a:ext uri="{FF2B5EF4-FFF2-40B4-BE49-F238E27FC236}">
                <a16:creationId xmlns:a16="http://schemas.microsoft.com/office/drawing/2014/main" id="{54AABF8A-2283-307D-16C0-F487D4405CBC}"/>
              </a:ext>
            </a:extLst>
          </p:cNvPr>
          <p:cNvGrpSpPr/>
          <p:nvPr/>
        </p:nvGrpSpPr>
        <p:grpSpPr>
          <a:xfrm>
            <a:off x="0" y="-1"/>
            <a:ext cx="5486400" cy="511444"/>
            <a:chOff x="0" y="86296"/>
            <a:chExt cx="5486400" cy="511444"/>
          </a:xfrm>
        </p:grpSpPr>
        <p:sp>
          <p:nvSpPr>
            <p:cNvPr id="5" name="Rectangle 4">
              <a:extLst>
                <a:ext uri="{FF2B5EF4-FFF2-40B4-BE49-F238E27FC236}">
                  <a16:creationId xmlns:a16="http://schemas.microsoft.com/office/drawing/2014/main" id="{71229CEC-6B5C-536F-08E1-635A1A5D0993}"/>
                </a:ext>
              </a:extLst>
            </p:cNvPr>
            <p:cNvSpPr/>
            <p:nvPr/>
          </p:nvSpPr>
          <p:spPr>
            <a:xfrm>
              <a:off x="0" y="86296"/>
              <a:ext cx="5486400" cy="511444"/>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A1 Exercise 4</a:t>
              </a:r>
            </a:p>
          </p:txBody>
        </p:sp>
        <p:sp>
          <p:nvSpPr>
            <p:cNvPr id="6" name="TextBox 5">
              <a:extLst>
                <a:ext uri="{FF2B5EF4-FFF2-40B4-BE49-F238E27FC236}">
                  <a16:creationId xmlns:a16="http://schemas.microsoft.com/office/drawing/2014/main" id="{59FDF91C-FDC7-A242-6C3B-22CE3F25CF42}"/>
                </a:ext>
              </a:extLst>
            </p:cNvPr>
            <p:cNvSpPr txBox="1"/>
            <p:nvPr/>
          </p:nvSpPr>
          <p:spPr>
            <a:xfrm>
              <a:off x="2689860" y="177640"/>
              <a:ext cx="2743200" cy="369332"/>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Name:</a:t>
              </a:r>
            </a:p>
          </p:txBody>
        </p:sp>
        <p:cxnSp>
          <p:nvCxnSpPr>
            <p:cNvPr id="7" name="Straight Connector 6">
              <a:extLst>
                <a:ext uri="{FF2B5EF4-FFF2-40B4-BE49-F238E27FC236}">
                  <a16:creationId xmlns:a16="http://schemas.microsoft.com/office/drawing/2014/main" id="{31EA9891-FBA6-1314-A7F2-FC5591ABBAF7}"/>
                </a:ext>
              </a:extLst>
            </p:cNvPr>
            <p:cNvCxnSpPr>
              <a:cxnSpLocks/>
            </p:cNvCxnSpPr>
            <p:nvPr/>
          </p:nvCxnSpPr>
          <p:spPr>
            <a:xfrm>
              <a:off x="0" y="511444"/>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773BDA7-B52D-21D5-6197-71E831AD617C}"/>
              </a:ext>
            </a:extLst>
          </p:cNvPr>
          <p:cNvSpPr/>
          <p:nvPr/>
        </p:nvSpPr>
        <p:spPr>
          <a:xfrm>
            <a:off x="0" y="2823625"/>
            <a:ext cx="5486400" cy="18573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Plural Nouns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Calibri" panose="020F0502020204030204"/>
              </a:rPr>
              <a:t>Change these singular nouns to plural nouns</a:t>
            </a:r>
            <a:endPar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1. </a:t>
            </a: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Book - _____</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2. </a:t>
            </a: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Box - _____</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3. </a:t>
            </a: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Baby - _____</a:t>
            </a:r>
          </a:p>
        </p:txBody>
      </p:sp>
      <p:pic>
        <p:nvPicPr>
          <p:cNvPr id="8" name="Picture 7">
            <a:extLst>
              <a:ext uri="{FF2B5EF4-FFF2-40B4-BE49-F238E27FC236}">
                <a16:creationId xmlns:a16="http://schemas.microsoft.com/office/drawing/2014/main" id="{454B94FE-7EA3-99EE-3800-8550C119853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77651" y="1260013"/>
            <a:ext cx="457738" cy="457738"/>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A771CD9E-7709-BAD0-4933-FB5B30D5849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176" y="1260013"/>
            <a:ext cx="457738" cy="457738"/>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8FA91C51-93F3-E555-5D9E-520C4A05540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858701" y="1260013"/>
            <a:ext cx="457738" cy="457738"/>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D38D9A0E-77E3-1BCC-3A5E-A71EF93C7AF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000" b="90125" l="9875" r="90000">
                        <a14:foregroundMark x1="70500" y1="7250" x2="54250" y2="13125"/>
                        <a14:foregroundMark x1="54250" y1="13125" x2="51125" y2="23750"/>
                        <a14:foregroundMark x1="51125" y1="23750" x2="51125" y2="24750"/>
                        <a14:foregroundMark x1="10875" y1="56625" x2="10875" y2="56625"/>
                        <a14:foregroundMark x1="10500" y1="46875" x2="10250" y2="46875"/>
                        <a14:foregroundMark x1="10250" y1="49625" x2="10250" y2="49625"/>
                        <a14:foregroundMark x1="10000" y1="52500" x2="9875" y2="52000"/>
                        <a14:foregroundMark x1="39750" y1="31875" x2="40625" y2="31625"/>
                        <a14:foregroundMark x1="36750" y1="33625" x2="35625" y2="37250"/>
                        <a14:foregroundMark x1="51250" y1="90125" x2="51250" y2="90125"/>
                        <a14:backgroundMark x1="19750" y1="92375" x2="13000" y2="78250"/>
                      </a14:backgroundRemoval>
                    </a14:imgEffect>
                  </a14:imgLayer>
                </a14:imgProps>
              </a:ext>
            </a:extLst>
          </a:blip>
          <a:stretch>
            <a:fillRect/>
          </a:stretch>
        </p:blipFill>
        <p:spPr>
          <a:xfrm>
            <a:off x="77651" y="1821324"/>
            <a:ext cx="390525" cy="390525"/>
          </a:xfrm>
          <a:prstGeom prst="rect">
            <a:avLst/>
          </a:prstGeom>
        </p:spPr>
      </p:pic>
      <p:pic>
        <p:nvPicPr>
          <p:cNvPr id="12" name="Picture 11">
            <a:extLst>
              <a:ext uri="{FF2B5EF4-FFF2-40B4-BE49-F238E27FC236}">
                <a16:creationId xmlns:a16="http://schemas.microsoft.com/office/drawing/2014/main" id="{1931589E-D9F2-AAF8-4D89-A1C11276141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000" b="90125" l="9875" r="90000">
                        <a14:foregroundMark x1="70500" y1="7250" x2="54250" y2="13125"/>
                        <a14:foregroundMark x1="54250" y1="13125" x2="51125" y2="23750"/>
                        <a14:foregroundMark x1="51125" y1="23750" x2="51125" y2="24750"/>
                        <a14:foregroundMark x1="10875" y1="56625" x2="10875" y2="56625"/>
                        <a14:foregroundMark x1="10500" y1="46875" x2="10250" y2="46875"/>
                        <a14:foregroundMark x1="10250" y1="49625" x2="10250" y2="49625"/>
                        <a14:foregroundMark x1="10000" y1="52500" x2="9875" y2="52000"/>
                        <a14:foregroundMark x1="39750" y1="31875" x2="40625" y2="31625"/>
                        <a14:foregroundMark x1="36750" y1="33625" x2="35625" y2="37250"/>
                        <a14:foregroundMark x1="51250" y1="90125" x2="51250" y2="90125"/>
                        <a14:backgroundMark x1="19750" y1="92375" x2="13000" y2="78250"/>
                      </a14:backgroundRemoval>
                    </a14:imgEffect>
                  </a14:imgLayer>
                </a14:imgProps>
              </a:ext>
            </a:extLst>
          </a:blip>
          <a:stretch>
            <a:fillRect/>
          </a:stretch>
        </p:blipFill>
        <p:spPr>
          <a:xfrm>
            <a:off x="468176" y="1821324"/>
            <a:ext cx="390525" cy="390525"/>
          </a:xfrm>
          <a:prstGeom prst="rect">
            <a:avLst/>
          </a:prstGeom>
        </p:spPr>
      </p:pic>
      <p:pic>
        <p:nvPicPr>
          <p:cNvPr id="13" name="Picture 12">
            <a:extLst>
              <a:ext uri="{FF2B5EF4-FFF2-40B4-BE49-F238E27FC236}">
                <a16:creationId xmlns:a16="http://schemas.microsoft.com/office/drawing/2014/main" id="{D335F9DD-76C1-FFBB-B541-7B217B6EE70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000" b="90125" l="9875" r="90000">
                        <a14:foregroundMark x1="70500" y1="7250" x2="54250" y2="13125"/>
                        <a14:foregroundMark x1="54250" y1="13125" x2="51125" y2="23750"/>
                        <a14:foregroundMark x1="51125" y1="23750" x2="51125" y2="24750"/>
                        <a14:foregroundMark x1="10875" y1="56625" x2="10875" y2="56625"/>
                        <a14:foregroundMark x1="10500" y1="46875" x2="10250" y2="46875"/>
                        <a14:foregroundMark x1="10250" y1="49625" x2="10250" y2="49625"/>
                        <a14:foregroundMark x1="10000" y1="52500" x2="9875" y2="52000"/>
                        <a14:foregroundMark x1="39750" y1="31875" x2="40625" y2="31625"/>
                        <a14:foregroundMark x1="36750" y1="33625" x2="35625" y2="37250"/>
                        <a14:foregroundMark x1="51250" y1="90125" x2="51250" y2="90125"/>
                        <a14:backgroundMark x1="19750" y1="92375" x2="13000" y2="78250"/>
                      </a14:backgroundRemoval>
                    </a14:imgEffect>
                  </a14:imgLayer>
                </a14:imgProps>
              </a:ext>
            </a:extLst>
          </a:blip>
          <a:stretch>
            <a:fillRect/>
          </a:stretch>
        </p:blipFill>
        <p:spPr>
          <a:xfrm>
            <a:off x="858701" y="1816675"/>
            <a:ext cx="390525" cy="390525"/>
          </a:xfrm>
          <a:prstGeom prst="rect">
            <a:avLst/>
          </a:prstGeom>
        </p:spPr>
      </p:pic>
      <p:pic>
        <p:nvPicPr>
          <p:cNvPr id="14" name="Picture 13">
            <a:extLst>
              <a:ext uri="{FF2B5EF4-FFF2-40B4-BE49-F238E27FC236}">
                <a16:creationId xmlns:a16="http://schemas.microsoft.com/office/drawing/2014/main" id="{DB6A4591-5894-745A-FBAB-3A805BD3ECC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000" b="90125" l="9875" r="90000">
                        <a14:foregroundMark x1="70500" y1="7250" x2="54250" y2="13125"/>
                        <a14:foregroundMark x1="54250" y1="13125" x2="51125" y2="23750"/>
                        <a14:foregroundMark x1="51125" y1="23750" x2="51125" y2="24750"/>
                        <a14:foregroundMark x1="10875" y1="56625" x2="10875" y2="56625"/>
                        <a14:foregroundMark x1="10500" y1="46875" x2="10250" y2="46875"/>
                        <a14:foregroundMark x1="10250" y1="49625" x2="10250" y2="49625"/>
                        <a14:foregroundMark x1="10000" y1="52500" x2="9875" y2="52000"/>
                        <a14:foregroundMark x1="39750" y1="31875" x2="40625" y2="31625"/>
                        <a14:foregroundMark x1="36750" y1="33625" x2="35625" y2="37250"/>
                        <a14:foregroundMark x1="51250" y1="90125" x2="51250" y2="90125"/>
                        <a14:backgroundMark x1="19750" y1="92375" x2="13000" y2="78250"/>
                      </a14:backgroundRemoval>
                    </a14:imgEffect>
                  </a14:imgLayer>
                </a14:imgProps>
              </a:ext>
            </a:extLst>
          </a:blip>
          <a:stretch>
            <a:fillRect/>
          </a:stretch>
        </p:blipFill>
        <p:spPr>
          <a:xfrm>
            <a:off x="1249226" y="1811092"/>
            <a:ext cx="390525" cy="390525"/>
          </a:xfrm>
          <a:prstGeom prst="rect">
            <a:avLst/>
          </a:prstGeom>
        </p:spPr>
      </p:pic>
      <p:pic>
        <p:nvPicPr>
          <p:cNvPr id="15" name="Picture 14">
            <a:extLst>
              <a:ext uri="{FF2B5EF4-FFF2-40B4-BE49-F238E27FC236}">
                <a16:creationId xmlns:a16="http://schemas.microsoft.com/office/drawing/2014/main" id="{013B0F16-B807-6AE0-0B92-D3526CC87D1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000" b="90125" l="9875" r="90000">
                        <a14:foregroundMark x1="70500" y1="7250" x2="54250" y2="13125"/>
                        <a14:foregroundMark x1="54250" y1="13125" x2="51125" y2="23750"/>
                        <a14:foregroundMark x1="51125" y1="23750" x2="51125" y2="24750"/>
                        <a14:foregroundMark x1="10875" y1="56625" x2="10875" y2="56625"/>
                        <a14:foregroundMark x1="10500" y1="46875" x2="10250" y2="46875"/>
                        <a14:foregroundMark x1="10250" y1="49625" x2="10250" y2="49625"/>
                        <a14:foregroundMark x1="10000" y1="52500" x2="9875" y2="52000"/>
                        <a14:foregroundMark x1="39750" y1="31875" x2="40625" y2="31625"/>
                        <a14:foregroundMark x1="36750" y1="33625" x2="35625" y2="37250"/>
                        <a14:foregroundMark x1="51250" y1="90125" x2="51250" y2="90125"/>
                        <a14:backgroundMark x1="19750" y1="92375" x2="13000" y2="78250"/>
                      </a14:backgroundRemoval>
                    </a14:imgEffect>
                  </a14:imgLayer>
                </a14:imgProps>
              </a:ext>
            </a:extLst>
          </a:blip>
          <a:stretch>
            <a:fillRect/>
          </a:stretch>
        </p:blipFill>
        <p:spPr>
          <a:xfrm>
            <a:off x="1607864" y="1811092"/>
            <a:ext cx="390525" cy="390525"/>
          </a:xfrm>
          <a:prstGeom prst="rect">
            <a:avLst/>
          </a:prstGeom>
        </p:spPr>
      </p:pic>
      <p:pic>
        <p:nvPicPr>
          <p:cNvPr id="16" name="Picture 15">
            <a:extLst>
              <a:ext uri="{FF2B5EF4-FFF2-40B4-BE49-F238E27FC236}">
                <a16:creationId xmlns:a16="http://schemas.microsoft.com/office/drawing/2014/main" id="{2B61B072-639C-3EA4-5721-5130807085D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61" b="89844" l="5859" r="89844">
                        <a14:foregroundMark x1="10352" y1="64648" x2="9375" y2="65625"/>
                        <a14:foregroundMark x1="48047" y1="90039" x2="48047" y2="90039"/>
                        <a14:foregroundMark x1="5859" y1="66406" x2="5859" y2="66406"/>
                      </a14:backgroundRemoval>
                    </a14:imgEffect>
                    <a14:imgEffect>
                      <a14:sharpenSoften amount="100000"/>
                    </a14:imgEffect>
                  </a14:imgLayer>
                </a14:imgProps>
              </a:ext>
            </a:extLst>
          </a:blip>
          <a:stretch>
            <a:fillRect/>
          </a:stretch>
        </p:blipFill>
        <p:spPr>
          <a:xfrm>
            <a:off x="109538" y="2126522"/>
            <a:ext cx="686871" cy="686871"/>
          </a:xfrm>
          <a:prstGeom prst="rect">
            <a:avLst/>
          </a:prstGeom>
        </p:spPr>
      </p:pic>
      <p:pic>
        <p:nvPicPr>
          <p:cNvPr id="17" name="Picture 16">
            <a:extLst>
              <a:ext uri="{FF2B5EF4-FFF2-40B4-BE49-F238E27FC236}">
                <a16:creationId xmlns:a16="http://schemas.microsoft.com/office/drawing/2014/main" id="{6350F26E-7E0E-A542-CB7B-908AD6D3D2D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61" b="89844" l="5859" r="89844">
                        <a14:foregroundMark x1="10352" y1="64648" x2="9375" y2="65625"/>
                        <a14:foregroundMark x1="48047" y1="90039" x2="48047" y2="90039"/>
                        <a14:foregroundMark x1="5859" y1="66406" x2="5859" y2="66406"/>
                      </a14:backgroundRemoval>
                    </a14:imgEffect>
                    <a14:imgEffect>
                      <a14:sharpenSoften amount="100000"/>
                    </a14:imgEffect>
                  </a14:imgLayer>
                </a14:imgProps>
              </a:ext>
            </a:extLst>
          </a:blip>
          <a:stretch>
            <a:fillRect/>
          </a:stretch>
        </p:blipFill>
        <p:spPr>
          <a:xfrm>
            <a:off x="694585" y="2116290"/>
            <a:ext cx="686871" cy="686871"/>
          </a:xfrm>
          <a:prstGeom prst="rect">
            <a:avLst/>
          </a:prstGeom>
        </p:spPr>
      </p:pic>
      <p:pic>
        <p:nvPicPr>
          <p:cNvPr id="18" name="Picture 17">
            <a:extLst>
              <a:ext uri="{FF2B5EF4-FFF2-40B4-BE49-F238E27FC236}">
                <a16:creationId xmlns:a16="http://schemas.microsoft.com/office/drawing/2014/main" id="{4B6C1B94-0E35-89F4-BDFC-F279E6A3CF4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61" b="89844" l="5859" r="89844">
                        <a14:foregroundMark x1="10352" y1="64648" x2="9375" y2="65625"/>
                        <a14:foregroundMark x1="48047" y1="90039" x2="48047" y2="90039"/>
                        <a14:foregroundMark x1="5859" y1="66406" x2="5859" y2="66406"/>
                      </a14:backgroundRemoval>
                    </a14:imgEffect>
                    <a14:imgEffect>
                      <a14:sharpenSoften amount="100000"/>
                    </a14:imgEffect>
                  </a14:imgLayer>
                </a14:imgProps>
              </a:ext>
            </a:extLst>
          </a:blip>
          <a:stretch>
            <a:fillRect/>
          </a:stretch>
        </p:blipFill>
        <p:spPr>
          <a:xfrm>
            <a:off x="1249226" y="2106058"/>
            <a:ext cx="686871" cy="686871"/>
          </a:xfrm>
          <a:prstGeom prst="rect">
            <a:avLst/>
          </a:prstGeom>
        </p:spPr>
      </p:pic>
      <p:pic>
        <p:nvPicPr>
          <p:cNvPr id="19" name="Picture 18">
            <a:extLst>
              <a:ext uri="{FF2B5EF4-FFF2-40B4-BE49-F238E27FC236}">
                <a16:creationId xmlns:a16="http://schemas.microsoft.com/office/drawing/2014/main" id="{CB6DAB11-CC3A-9EBE-5129-4EB73279F3A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316439" y="1262866"/>
            <a:ext cx="457738" cy="457738"/>
          </a:xfrm>
          <a:prstGeom prst="rect">
            <a:avLst/>
          </a:prstGeom>
          <a:effectLst>
            <a:outerShdw blurRad="63500" sx="102000" sy="102000" algn="ctr" rotWithShape="0">
              <a:prstClr val="black">
                <a:alpha val="40000"/>
              </a:prstClr>
            </a:outerShdw>
          </a:effectLst>
        </p:spPr>
      </p:pic>
      <p:sp>
        <p:nvSpPr>
          <p:cNvPr id="20" name="Rectangle 19">
            <a:extLst>
              <a:ext uri="{FF2B5EF4-FFF2-40B4-BE49-F238E27FC236}">
                <a16:creationId xmlns:a16="http://schemas.microsoft.com/office/drawing/2014/main" id="{7DCC4DF9-B9CD-F56E-2013-3DD8DFB714A1}"/>
              </a:ext>
            </a:extLst>
          </p:cNvPr>
          <p:cNvSpPr/>
          <p:nvPr/>
        </p:nvSpPr>
        <p:spPr>
          <a:xfrm>
            <a:off x="0" y="4506669"/>
            <a:ext cx="5486400" cy="18573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Irregular Plurals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Calibri" panose="020F0502020204030204"/>
              </a:rPr>
              <a:t>Change these singular nouns to irregular plurals</a:t>
            </a:r>
            <a:endPar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1. </a:t>
            </a: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Man - _____</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2. </a:t>
            </a: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Foot - _____</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3. </a:t>
            </a: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Child - _____</a:t>
            </a:r>
          </a:p>
        </p:txBody>
      </p:sp>
      <p:cxnSp>
        <p:nvCxnSpPr>
          <p:cNvPr id="21" name="Straight Connector 20">
            <a:extLst>
              <a:ext uri="{FF2B5EF4-FFF2-40B4-BE49-F238E27FC236}">
                <a16:creationId xmlns:a16="http://schemas.microsoft.com/office/drawing/2014/main" id="{DEF2DAFC-3228-B922-5EC8-8A76DCF8C848}"/>
              </a:ext>
            </a:extLst>
          </p:cNvPr>
          <p:cNvCxnSpPr>
            <a:cxnSpLocks/>
          </p:cNvCxnSpPr>
          <p:nvPr/>
        </p:nvCxnSpPr>
        <p:spPr>
          <a:xfrm>
            <a:off x="0" y="7772400"/>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449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15AFF-1902-822C-DEC7-C5B4EAD27FA8}"/>
              </a:ext>
            </a:extLst>
          </p:cNvPr>
          <p:cNvSpPr/>
          <p:nvPr/>
        </p:nvSpPr>
        <p:spPr>
          <a:xfrm>
            <a:off x="0" y="602787"/>
            <a:ext cx="5486400" cy="18573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Countable and Uncountable Nouns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Classify the following as countable or uncountable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1. Orange - ______</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2. Water - ______</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3. Egg - ______</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4. Sugar - ______</a:t>
            </a:r>
            <a:endParaRPr lang="en-US" sz="1600" dirty="0">
              <a:solidFill>
                <a:sysClr val="windowText" lastClr="000000"/>
              </a:solidFill>
              <a:latin typeface="Calibri" panose="020F0502020204030204"/>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latin typeface="Calibri" panose="020F0502020204030204"/>
            </a:endParaRPr>
          </a:p>
        </p:txBody>
      </p:sp>
      <p:grpSp>
        <p:nvGrpSpPr>
          <p:cNvPr id="4" name="Group 3">
            <a:extLst>
              <a:ext uri="{FF2B5EF4-FFF2-40B4-BE49-F238E27FC236}">
                <a16:creationId xmlns:a16="http://schemas.microsoft.com/office/drawing/2014/main" id="{54AABF8A-2283-307D-16C0-F487D4405CBC}"/>
              </a:ext>
            </a:extLst>
          </p:cNvPr>
          <p:cNvGrpSpPr/>
          <p:nvPr/>
        </p:nvGrpSpPr>
        <p:grpSpPr>
          <a:xfrm>
            <a:off x="0" y="-1"/>
            <a:ext cx="5486400" cy="511444"/>
            <a:chOff x="0" y="86296"/>
            <a:chExt cx="5486400" cy="511444"/>
          </a:xfrm>
        </p:grpSpPr>
        <p:sp>
          <p:nvSpPr>
            <p:cNvPr id="5" name="Rectangle 4">
              <a:extLst>
                <a:ext uri="{FF2B5EF4-FFF2-40B4-BE49-F238E27FC236}">
                  <a16:creationId xmlns:a16="http://schemas.microsoft.com/office/drawing/2014/main" id="{71229CEC-6B5C-536F-08E1-635A1A5D0993}"/>
                </a:ext>
              </a:extLst>
            </p:cNvPr>
            <p:cNvSpPr/>
            <p:nvPr/>
          </p:nvSpPr>
          <p:spPr>
            <a:xfrm>
              <a:off x="0" y="86296"/>
              <a:ext cx="5486400" cy="511444"/>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A1 Exercise 5</a:t>
              </a:r>
            </a:p>
          </p:txBody>
        </p:sp>
        <p:sp>
          <p:nvSpPr>
            <p:cNvPr id="6" name="TextBox 5">
              <a:extLst>
                <a:ext uri="{FF2B5EF4-FFF2-40B4-BE49-F238E27FC236}">
                  <a16:creationId xmlns:a16="http://schemas.microsoft.com/office/drawing/2014/main" id="{59FDF91C-FDC7-A242-6C3B-22CE3F25CF42}"/>
                </a:ext>
              </a:extLst>
            </p:cNvPr>
            <p:cNvSpPr txBox="1"/>
            <p:nvPr/>
          </p:nvSpPr>
          <p:spPr>
            <a:xfrm>
              <a:off x="2689860" y="177640"/>
              <a:ext cx="2743200" cy="369332"/>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Name:</a:t>
              </a:r>
            </a:p>
          </p:txBody>
        </p:sp>
        <p:cxnSp>
          <p:nvCxnSpPr>
            <p:cNvPr id="7" name="Straight Connector 6">
              <a:extLst>
                <a:ext uri="{FF2B5EF4-FFF2-40B4-BE49-F238E27FC236}">
                  <a16:creationId xmlns:a16="http://schemas.microsoft.com/office/drawing/2014/main" id="{31EA9891-FBA6-1314-A7F2-FC5591ABBAF7}"/>
                </a:ext>
              </a:extLst>
            </p:cNvPr>
            <p:cNvCxnSpPr>
              <a:cxnSpLocks/>
            </p:cNvCxnSpPr>
            <p:nvPr/>
          </p:nvCxnSpPr>
          <p:spPr>
            <a:xfrm>
              <a:off x="0" y="511444"/>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773BDA7-B52D-21D5-6197-71E831AD617C}"/>
              </a:ext>
            </a:extLst>
          </p:cNvPr>
          <p:cNvSpPr/>
          <p:nvPr/>
        </p:nvSpPr>
        <p:spPr>
          <a:xfrm>
            <a:off x="0" y="2554440"/>
            <a:ext cx="5486400" cy="18573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Talking About Quantities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Calibri" panose="020F0502020204030204"/>
              </a:rPr>
              <a:t>Fill in the blanks with '</a:t>
            </a:r>
            <a:r>
              <a:rPr lang="en-US" sz="1600" b="1" dirty="0">
                <a:solidFill>
                  <a:sysClr val="windowText" lastClr="000000"/>
                </a:solidFill>
                <a:latin typeface="Calibri" panose="020F0502020204030204"/>
              </a:rPr>
              <a:t>much</a:t>
            </a:r>
            <a:r>
              <a:rPr lang="en-US" sz="1600" dirty="0">
                <a:solidFill>
                  <a:sysClr val="windowText" lastClr="000000"/>
                </a:solidFill>
                <a:latin typeface="Calibri" panose="020F0502020204030204"/>
              </a:rPr>
              <a:t>' or '</a:t>
            </a:r>
            <a:r>
              <a:rPr lang="en-US" sz="1600" b="1" dirty="0">
                <a:solidFill>
                  <a:sysClr val="windowText" lastClr="000000"/>
                </a:solidFill>
                <a:latin typeface="Calibri" panose="020F0502020204030204"/>
              </a:rPr>
              <a:t>many</a:t>
            </a:r>
            <a:r>
              <a:rPr lang="en-US" sz="1600" dirty="0">
                <a:solidFill>
                  <a:sysClr val="windowText" lastClr="000000"/>
                </a:solidFill>
                <a:latin typeface="Calibri" panose="020F0502020204030204"/>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1. How ___ apples do you have?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2. How ___ milk do you need?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3. I don’t have ___ sugar.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4. We have ___ bananas.</a:t>
            </a:r>
          </a:p>
        </p:txBody>
      </p:sp>
      <p:sp>
        <p:nvSpPr>
          <p:cNvPr id="20" name="Rectangle 19">
            <a:extLst>
              <a:ext uri="{FF2B5EF4-FFF2-40B4-BE49-F238E27FC236}">
                <a16:creationId xmlns:a16="http://schemas.microsoft.com/office/drawing/2014/main" id="{7DCC4DF9-B9CD-F56E-2013-3DD8DFB714A1}"/>
              </a:ext>
            </a:extLst>
          </p:cNvPr>
          <p:cNvSpPr/>
          <p:nvPr/>
        </p:nvSpPr>
        <p:spPr>
          <a:xfrm>
            <a:off x="0" y="4506092"/>
            <a:ext cx="5486400" cy="15130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Complete the sentences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1. I ___ (like) apples, but I ___ (not like) bananas.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2. How ___ (much/many) water do you drink every day?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3. She ___ (like) rice, but she ___ (not like) pasta.</a:t>
            </a:r>
          </a:p>
        </p:txBody>
      </p:sp>
      <p:cxnSp>
        <p:nvCxnSpPr>
          <p:cNvPr id="21" name="Straight Connector 20">
            <a:extLst>
              <a:ext uri="{FF2B5EF4-FFF2-40B4-BE49-F238E27FC236}">
                <a16:creationId xmlns:a16="http://schemas.microsoft.com/office/drawing/2014/main" id="{10A086D8-5B82-A8D1-6629-30F1B93DAE9E}"/>
              </a:ext>
            </a:extLst>
          </p:cNvPr>
          <p:cNvCxnSpPr>
            <a:cxnSpLocks/>
          </p:cNvCxnSpPr>
          <p:nvPr/>
        </p:nvCxnSpPr>
        <p:spPr>
          <a:xfrm>
            <a:off x="0" y="7772400"/>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4280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15AFF-1902-822C-DEC7-C5B4EAD27FA8}"/>
              </a:ext>
            </a:extLst>
          </p:cNvPr>
          <p:cNvSpPr/>
          <p:nvPr/>
        </p:nvSpPr>
        <p:spPr>
          <a:xfrm>
            <a:off x="0" y="460675"/>
            <a:ext cx="5486400" cy="18573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Using “to be” with adjectives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Completing the sentences with the correct “</a:t>
            </a: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to be</a:t>
            </a: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form</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She ___ beautiful.</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lang="en-US" sz="1600" dirty="0">
                <a:solidFill>
                  <a:sysClr val="windowText" lastClr="000000"/>
                </a:solidFill>
                <a:latin typeface="Calibri" panose="020F0502020204030204"/>
              </a:rPr>
              <a:t>They </a:t>
            </a: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___ happy.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3.    I ___ tired.</a:t>
            </a:r>
            <a:endParaRPr lang="en-US" sz="1600" dirty="0">
              <a:solidFill>
                <a:sysClr val="windowText" lastClr="000000"/>
              </a:solidFill>
              <a:latin typeface="Calibri" panose="020F0502020204030204"/>
            </a:endParaRPr>
          </a:p>
        </p:txBody>
      </p:sp>
      <p:grpSp>
        <p:nvGrpSpPr>
          <p:cNvPr id="4" name="Group 3">
            <a:extLst>
              <a:ext uri="{FF2B5EF4-FFF2-40B4-BE49-F238E27FC236}">
                <a16:creationId xmlns:a16="http://schemas.microsoft.com/office/drawing/2014/main" id="{54AABF8A-2283-307D-16C0-F487D4405CBC}"/>
              </a:ext>
            </a:extLst>
          </p:cNvPr>
          <p:cNvGrpSpPr/>
          <p:nvPr/>
        </p:nvGrpSpPr>
        <p:grpSpPr>
          <a:xfrm>
            <a:off x="0" y="-1"/>
            <a:ext cx="5486400" cy="511444"/>
            <a:chOff x="0" y="86296"/>
            <a:chExt cx="5486400" cy="511444"/>
          </a:xfrm>
        </p:grpSpPr>
        <p:sp>
          <p:nvSpPr>
            <p:cNvPr id="5" name="Rectangle 4">
              <a:extLst>
                <a:ext uri="{FF2B5EF4-FFF2-40B4-BE49-F238E27FC236}">
                  <a16:creationId xmlns:a16="http://schemas.microsoft.com/office/drawing/2014/main" id="{71229CEC-6B5C-536F-08E1-635A1A5D0993}"/>
                </a:ext>
              </a:extLst>
            </p:cNvPr>
            <p:cNvSpPr/>
            <p:nvPr/>
          </p:nvSpPr>
          <p:spPr>
            <a:xfrm>
              <a:off x="0" y="86296"/>
              <a:ext cx="5486400" cy="511444"/>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A1 Exercise 6</a:t>
              </a:r>
            </a:p>
          </p:txBody>
        </p:sp>
        <p:sp>
          <p:nvSpPr>
            <p:cNvPr id="6" name="TextBox 5">
              <a:extLst>
                <a:ext uri="{FF2B5EF4-FFF2-40B4-BE49-F238E27FC236}">
                  <a16:creationId xmlns:a16="http://schemas.microsoft.com/office/drawing/2014/main" id="{59FDF91C-FDC7-A242-6C3B-22CE3F25CF42}"/>
                </a:ext>
              </a:extLst>
            </p:cNvPr>
            <p:cNvSpPr txBox="1"/>
            <p:nvPr/>
          </p:nvSpPr>
          <p:spPr>
            <a:xfrm>
              <a:off x="2689860" y="177640"/>
              <a:ext cx="2743200" cy="369332"/>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Name:</a:t>
              </a:r>
            </a:p>
          </p:txBody>
        </p:sp>
        <p:cxnSp>
          <p:nvCxnSpPr>
            <p:cNvPr id="7" name="Straight Connector 6">
              <a:extLst>
                <a:ext uri="{FF2B5EF4-FFF2-40B4-BE49-F238E27FC236}">
                  <a16:creationId xmlns:a16="http://schemas.microsoft.com/office/drawing/2014/main" id="{31EA9891-FBA6-1314-A7F2-FC5591ABBAF7}"/>
                </a:ext>
              </a:extLst>
            </p:cNvPr>
            <p:cNvCxnSpPr>
              <a:cxnSpLocks/>
            </p:cNvCxnSpPr>
            <p:nvPr/>
          </p:nvCxnSpPr>
          <p:spPr>
            <a:xfrm>
              <a:off x="0" y="511444"/>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773BDA7-B52D-21D5-6197-71E831AD617C}"/>
              </a:ext>
            </a:extLst>
          </p:cNvPr>
          <p:cNvSpPr/>
          <p:nvPr/>
        </p:nvSpPr>
        <p:spPr>
          <a:xfrm>
            <a:off x="0" y="2353579"/>
            <a:ext cx="5486400" cy="18573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Demonstrative Pronouns: </a:t>
            </a: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This, These, That, Those</a:t>
            </a:r>
            <a:endPar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Calibri" panose="020F0502020204030204"/>
              </a:rPr>
              <a:t>Choose the correct demonstrative pronoun for each sentence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1. ___ </a:t>
            </a:r>
            <a:r>
              <a:rPr lang="en-US" sz="1600" dirty="0">
                <a:solidFill>
                  <a:sysClr val="windowText" lastClr="000000"/>
                </a:solidFill>
                <a:latin typeface="Calibri" panose="020F0502020204030204"/>
              </a:rPr>
              <a:t>is my pen. (near)</a:t>
            </a:r>
            <a:endPar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2. ___ is her house. (far)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3. ___ are your books. (near)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4. ___ are their bags. (far)</a:t>
            </a:r>
          </a:p>
        </p:txBody>
      </p:sp>
      <p:sp>
        <p:nvSpPr>
          <p:cNvPr id="20" name="Rectangle 19">
            <a:extLst>
              <a:ext uri="{FF2B5EF4-FFF2-40B4-BE49-F238E27FC236}">
                <a16:creationId xmlns:a16="http://schemas.microsoft.com/office/drawing/2014/main" id="{7DCC4DF9-B9CD-F56E-2013-3DD8DFB714A1}"/>
              </a:ext>
            </a:extLst>
          </p:cNvPr>
          <p:cNvSpPr/>
          <p:nvPr/>
        </p:nvSpPr>
        <p:spPr>
          <a:xfrm>
            <a:off x="0" y="4246482"/>
            <a:ext cx="5486400" cy="15130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Write a short paragraph describing a person or a thing</a:t>
            </a: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u="sng" dirty="0">
                <a:solidFill>
                  <a:sysClr val="windowText" lastClr="000000"/>
                </a:solidFill>
                <a:latin typeface="Calibri" panose="020F0502020204030204"/>
              </a:rPr>
              <a:t>Example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i="0" strike="noStrike" kern="1200" cap="none" spc="0" normalizeH="0" baseline="0" noProof="0" dirty="0">
                <a:ln>
                  <a:noFill/>
                </a:ln>
                <a:solidFill>
                  <a:sysClr val="windowText" lastClr="000000"/>
                </a:solidFill>
                <a:effectLst/>
                <a:uLnTx/>
                <a:uFillTx/>
                <a:latin typeface="Calibri" panose="020F0502020204030204"/>
                <a:ea typeface="+mn-ea"/>
                <a:cs typeface="+mn-cs"/>
              </a:rPr>
              <a:t>This is my cat. He is small and white. That is his favorite toy. It is red and round. These are his friends. They are also cats and they are very playful.</a:t>
            </a:r>
          </a:p>
        </p:txBody>
      </p:sp>
      <p:cxnSp>
        <p:nvCxnSpPr>
          <p:cNvPr id="8" name="Straight Connector 7">
            <a:extLst>
              <a:ext uri="{FF2B5EF4-FFF2-40B4-BE49-F238E27FC236}">
                <a16:creationId xmlns:a16="http://schemas.microsoft.com/office/drawing/2014/main" id="{2C91BDCC-AA1C-E722-1ABB-F0B1F553A654}"/>
              </a:ext>
            </a:extLst>
          </p:cNvPr>
          <p:cNvCxnSpPr>
            <a:cxnSpLocks/>
          </p:cNvCxnSpPr>
          <p:nvPr/>
        </p:nvCxnSpPr>
        <p:spPr>
          <a:xfrm>
            <a:off x="0" y="7772400"/>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058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15AFF-1902-822C-DEC7-C5B4EAD27FA8}"/>
              </a:ext>
            </a:extLst>
          </p:cNvPr>
          <p:cNvSpPr/>
          <p:nvPr/>
        </p:nvSpPr>
        <p:spPr>
          <a:xfrm>
            <a:off x="0" y="1010460"/>
            <a:ext cx="5486400" cy="18573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Vocabulary</a:t>
            </a: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 Weather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Match the weather word with the correct picture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latin typeface="Calibri" panose="020F0502020204030204"/>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latin typeface="Calibri" panose="020F0502020204030204"/>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Cloudy</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lang="en-US" sz="1600" dirty="0">
                <a:solidFill>
                  <a:sysClr val="windowText" lastClr="000000"/>
                </a:solidFill>
                <a:latin typeface="Calibri" panose="020F0502020204030204"/>
              </a:rPr>
              <a:t>Sunny</a:t>
            </a:r>
            <a:endPar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3.    Rainy</a:t>
            </a:r>
            <a:endParaRPr lang="en-US" sz="1600" dirty="0">
              <a:solidFill>
                <a:sysClr val="windowText" lastClr="000000"/>
              </a:solidFill>
              <a:latin typeface="Calibri" panose="020F0502020204030204"/>
            </a:endParaRPr>
          </a:p>
        </p:txBody>
      </p:sp>
      <p:grpSp>
        <p:nvGrpSpPr>
          <p:cNvPr id="4" name="Group 3">
            <a:extLst>
              <a:ext uri="{FF2B5EF4-FFF2-40B4-BE49-F238E27FC236}">
                <a16:creationId xmlns:a16="http://schemas.microsoft.com/office/drawing/2014/main" id="{54AABF8A-2283-307D-16C0-F487D4405CBC}"/>
              </a:ext>
            </a:extLst>
          </p:cNvPr>
          <p:cNvGrpSpPr/>
          <p:nvPr/>
        </p:nvGrpSpPr>
        <p:grpSpPr>
          <a:xfrm>
            <a:off x="0" y="-1"/>
            <a:ext cx="5486400" cy="511444"/>
            <a:chOff x="0" y="86296"/>
            <a:chExt cx="5486400" cy="511444"/>
          </a:xfrm>
        </p:grpSpPr>
        <p:sp>
          <p:nvSpPr>
            <p:cNvPr id="5" name="Rectangle 4">
              <a:extLst>
                <a:ext uri="{FF2B5EF4-FFF2-40B4-BE49-F238E27FC236}">
                  <a16:creationId xmlns:a16="http://schemas.microsoft.com/office/drawing/2014/main" id="{71229CEC-6B5C-536F-08E1-635A1A5D0993}"/>
                </a:ext>
              </a:extLst>
            </p:cNvPr>
            <p:cNvSpPr/>
            <p:nvPr/>
          </p:nvSpPr>
          <p:spPr>
            <a:xfrm>
              <a:off x="0" y="86296"/>
              <a:ext cx="5486400" cy="511444"/>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A1 Exercise 7</a:t>
              </a:r>
            </a:p>
          </p:txBody>
        </p:sp>
        <p:sp>
          <p:nvSpPr>
            <p:cNvPr id="6" name="TextBox 5">
              <a:extLst>
                <a:ext uri="{FF2B5EF4-FFF2-40B4-BE49-F238E27FC236}">
                  <a16:creationId xmlns:a16="http://schemas.microsoft.com/office/drawing/2014/main" id="{59FDF91C-FDC7-A242-6C3B-22CE3F25CF42}"/>
                </a:ext>
              </a:extLst>
            </p:cNvPr>
            <p:cNvSpPr txBox="1"/>
            <p:nvPr/>
          </p:nvSpPr>
          <p:spPr>
            <a:xfrm>
              <a:off x="2689860" y="177640"/>
              <a:ext cx="2743200" cy="369332"/>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Name:</a:t>
              </a:r>
            </a:p>
          </p:txBody>
        </p:sp>
        <p:cxnSp>
          <p:nvCxnSpPr>
            <p:cNvPr id="7" name="Straight Connector 6">
              <a:extLst>
                <a:ext uri="{FF2B5EF4-FFF2-40B4-BE49-F238E27FC236}">
                  <a16:creationId xmlns:a16="http://schemas.microsoft.com/office/drawing/2014/main" id="{31EA9891-FBA6-1314-A7F2-FC5591ABBAF7}"/>
                </a:ext>
              </a:extLst>
            </p:cNvPr>
            <p:cNvCxnSpPr>
              <a:cxnSpLocks/>
            </p:cNvCxnSpPr>
            <p:nvPr/>
          </p:nvCxnSpPr>
          <p:spPr>
            <a:xfrm>
              <a:off x="0" y="511444"/>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773BDA7-B52D-21D5-6197-71E831AD617C}"/>
              </a:ext>
            </a:extLst>
          </p:cNvPr>
          <p:cNvSpPr/>
          <p:nvPr/>
        </p:nvSpPr>
        <p:spPr>
          <a:xfrm>
            <a:off x="0" y="3366854"/>
            <a:ext cx="5486400" cy="2235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Seasons and Weather</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Calibri" panose="020F0502020204030204"/>
              </a:rPr>
              <a:t>Match the season with the typical weather</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Summer</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lang="en-US" sz="1600" dirty="0">
                <a:solidFill>
                  <a:sysClr val="windowText" lastClr="000000"/>
                </a:solidFill>
                <a:latin typeface="Calibri" panose="020F0502020204030204"/>
              </a:rPr>
              <a:t>Winter</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Autumn</a:t>
            </a:r>
          </a:p>
          <a:p>
            <a:pPr marR="0" lvl="0" algn="l" defTabSz="457200" rtl="0" eaLnBrk="1" fontAlgn="auto" latinLnBrk="0" hangingPunct="1">
              <a:lnSpc>
                <a:spcPct val="100000"/>
              </a:lnSpc>
              <a:spcBef>
                <a:spcPts val="0"/>
              </a:spcBef>
              <a:spcAft>
                <a:spcPts val="0"/>
              </a:spcAft>
              <a:buClrTx/>
              <a:buSzTx/>
              <a:tabLst/>
              <a:defRPr/>
            </a:pPr>
            <a:endParaRPr lang="en-US" sz="1600" dirty="0">
              <a:solidFill>
                <a:sysClr val="windowText" lastClr="000000"/>
              </a:solidFill>
              <a:latin typeface="Calibri" panose="020F0502020204030204"/>
            </a:endParaRPr>
          </a:p>
          <a:p>
            <a:pPr marL="342900" marR="0" lvl="0" indent="-342900" algn="l" defTabSz="457200" rtl="0" eaLnBrk="1" fontAlgn="auto" latinLnBrk="0" hangingPunct="1">
              <a:lnSpc>
                <a:spcPct val="100000"/>
              </a:lnSpc>
              <a:spcBef>
                <a:spcPts val="0"/>
              </a:spcBef>
              <a:spcAft>
                <a:spcPts val="0"/>
              </a:spcAft>
              <a:buClrTx/>
              <a:buSzTx/>
              <a:buAutoNum type="alphaLcParenR"/>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Cold and snowy</a:t>
            </a:r>
          </a:p>
          <a:p>
            <a:pPr marL="342900" marR="0" lvl="0" indent="-342900" algn="l" defTabSz="457200" rtl="0" eaLnBrk="1" fontAlgn="auto" latinLnBrk="0" hangingPunct="1">
              <a:lnSpc>
                <a:spcPct val="100000"/>
              </a:lnSpc>
              <a:spcBef>
                <a:spcPts val="0"/>
              </a:spcBef>
              <a:spcAft>
                <a:spcPts val="0"/>
              </a:spcAft>
              <a:buClrTx/>
              <a:buSzTx/>
              <a:buAutoNum type="alphaLcParenR"/>
              <a:tabLst/>
              <a:defRPr/>
            </a:pPr>
            <a:r>
              <a:rPr lang="en-US" sz="1600" dirty="0">
                <a:solidFill>
                  <a:sysClr val="windowText" lastClr="000000"/>
                </a:solidFill>
                <a:latin typeface="Calibri" panose="020F0502020204030204"/>
              </a:rPr>
              <a:t>Cold and windy</a:t>
            </a:r>
          </a:p>
          <a:p>
            <a:pPr marL="342900" marR="0" lvl="0" indent="-342900" algn="l" defTabSz="457200" rtl="0" eaLnBrk="1" fontAlgn="auto" latinLnBrk="0" hangingPunct="1">
              <a:lnSpc>
                <a:spcPct val="100000"/>
              </a:lnSpc>
              <a:spcBef>
                <a:spcPts val="0"/>
              </a:spcBef>
              <a:spcAft>
                <a:spcPts val="0"/>
              </a:spcAft>
              <a:buClrTx/>
              <a:buSzTx/>
              <a:buAutoNum type="alphaLcParenR"/>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Hot and sunny</a:t>
            </a:r>
          </a:p>
        </p:txBody>
      </p:sp>
      <p:sp>
        <p:nvSpPr>
          <p:cNvPr id="20" name="Rectangle 19">
            <a:extLst>
              <a:ext uri="{FF2B5EF4-FFF2-40B4-BE49-F238E27FC236}">
                <a16:creationId xmlns:a16="http://schemas.microsoft.com/office/drawing/2014/main" id="{7DCC4DF9-B9CD-F56E-2013-3DD8DFB714A1}"/>
              </a:ext>
            </a:extLst>
          </p:cNvPr>
          <p:cNvSpPr/>
          <p:nvPr/>
        </p:nvSpPr>
        <p:spPr>
          <a:xfrm>
            <a:off x="0" y="5834177"/>
            <a:ext cx="5486400" cy="15130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Write a short paragraph about the weather in your city for the next three days. Use the weather vocabulary and present continuous tense</a:t>
            </a: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u="sng" dirty="0">
                <a:solidFill>
                  <a:sysClr val="windowText" lastClr="000000"/>
                </a:solidFill>
                <a:latin typeface="Calibri" panose="020F0502020204030204"/>
              </a:rPr>
              <a:t>Example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i="0" strike="noStrike" kern="1200" cap="none" spc="0" normalizeH="0" baseline="0" noProof="0" dirty="0">
                <a:ln>
                  <a:noFill/>
                </a:ln>
                <a:solidFill>
                  <a:sysClr val="windowText" lastClr="000000"/>
                </a:solidFill>
                <a:effectLst/>
                <a:uLnTx/>
                <a:uFillTx/>
                <a:latin typeface="Calibri" panose="020F0502020204030204"/>
                <a:ea typeface="+mn-ea"/>
                <a:cs typeface="+mn-cs"/>
              </a:rPr>
              <a:t>Today, it’s cloudy and cool. Tomorrow, it’s going to be sunny and warm. On the third day, it will be raining in the morning and windy in the afternoon.</a:t>
            </a:r>
          </a:p>
        </p:txBody>
      </p:sp>
      <p:grpSp>
        <p:nvGrpSpPr>
          <p:cNvPr id="13" name="Group 12">
            <a:extLst>
              <a:ext uri="{FF2B5EF4-FFF2-40B4-BE49-F238E27FC236}">
                <a16:creationId xmlns:a16="http://schemas.microsoft.com/office/drawing/2014/main" id="{0925FAA8-5252-9BF2-EDE7-E190AE7ECAA3}"/>
              </a:ext>
            </a:extLst>
          </p:cNvPr>
          <p:cNvGrpSpPr/>
          <p:nvPr/>
        </p:nvGrpSpPr>
        <p:grpSpPr>
          <a:xfrm>
            <a:off x="447675" y="1091422"/>
            <a:ext cx="4591050" cy="1399888"/>
            <a:chOff x="447675" y="1091422"/>
            <a:chExt cx="4591050" cy="1399888"/>
          </a:xfrm>
        </p:grpSpPr>
        <p:pic>
          <p:nvPicPr>
            <p:cNvPr id="9" name="Picture 8">
              <a:extLst>
                <a:ext uri="{FF2B5EF4-FFF2-40B4-BE49-F238E27FC236}">
                  <a16:creationId xmlns:a16="http://schemas.microsoft.com/office/drawing/2014/main" id="{AD1BD01C-1FE0-0F48-BCAC-2AB36ABA3E25}"/>
                </a:ext>
              </a:extLst>
            </p:cNvPr>
            <p:cNvPicPr>
              <a:picLocks noChangeAspect="1"/>
            </p:cNvPicPr>
            <p:nvPr/>
          </p:nvPicPr>
          <p:blipFill>
            <a:blip r:embed="rId2"/>
            <a:srcRect t="3942" b="-1"/>
            <a:stretch/>
          </p:blipFill>
          <p:spPr>
            <a:xfrm>
              <a:off x="447675" y="1091422"/>
              <a:ext cx="4591050" cy="1399888"/>
            </a:xfrm>
            <a:prstGeom prst="rect">
              <a:avLst/>
            </a:prstGeom>
          </p:spPr>
        </p:pic>
        <p:sp>
          <p:nvSpPr>
            <p:cNvPr id="10" name="Rectangle: Rounded Corners 9">
              <a:extLst>
                <a:ext uri="{FF2B5EF4-FFF2-40B4-BE49-F238E27FC236}">
                  <a16:creationId xmlns:a16="http://schemas.microsoft.com/office/drawing/2014/main" id="{6C82609D-B6F9-30E3-9530-5D43BC291461}"/>
                </a:ext>
              </a:extLst>
            </p:cNvPr>
            <p:cNvSpPr/>
            <p:nvPr/>
          </p:nvSpPr>
          <p:spPr>
            <a:xfrm>
              <a:off x="447675" y="2232660"/>
              <a:ext cx="520065" cy="25865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1FC82E02-B60E-DD9A-171B-0097BCA14F1E}"/>
                </a:ext>
              </a:extLst>
            </p:cNvPr>
            <p:cNvSpPr/>
            <p:nvPr/>
          </p:nvSpPr>
          <p:spPr>
            <a:xfrm>
              <a:off x="1897380" y="2232660"/>
              <a:ext cx="520065" cy="25865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C20F2ADF-D308-1EFD-1FC2-7B21A6C407A2}"/>
                </a:ext>
              </a:extLst>
            </p:cNvPr>
            <p:cNvSpPr/>
            <p:nvPr/>
          </p:nvSpPr>
          <p:spPr>
            <a:xfrm>
              <a:off x="3468052" y="2232660"/>
              <a:ext cx="520065" cy="25865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55483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15AFF-1902-822C-DEC7-C5B4EAD27FA8}"/>
              </a:ext>
            </a:extLst>
          </p:cNvPr>
          <p:cNvSpPr/>
          <p:nvPr/>
        </p:nvSpPr>
        <p:spPr>
          <a:xfrm>
            <a:off x="0" y="1010460"/>
            <a:ext cx="5486400" cy="18573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Vocabulary</a:t>
            </a: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 Hobbies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Match the hobby with the correct image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latin typeface="Calibri" panose="020F0502020204030204"/>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latin typeface="Calibri" panose="020F0502020204030204"/>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Cycling</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lang="en-US" sz="1600" dirty="0">
                <a:solidFill>
                  <a:sysClr val="windowText" lastClr="000000"/>
                </a:solidFill>
                <a:latin typeface="Calibri" panose="020F0502020204030204"/>
              </a:rPr>
              <a:t>Reading</a:t>
            </a:r>
            <a:endPar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3.    Watching T.V</a:t>
            </a:r>
            <a:endParaRPr lang="en-US" sz="1600" dirty="0">
              <a:solidFill>
                <a:sysClr val="windowText" lastClr="000000"/>
              </a:solidFill>
              <a:latin typeface="Calibri" panose="020F0502020204030204"/>
            </a:endParaRPr>
          </a:p>
        </p:txBody>
      </p:sp>
      <p:grpSp>
        <p:nvGrpSpPr>
          <p:cNvPr id="4" name="Group 3">
            <a:extLst>
              <a:ext uri="{FF2B5EF4-FFF2-40B4-BE49-F238E27FC236}">
                <a16:creationId xmlns:a16="http://schemas.microsoft.com/office/drawing/2014/main" id="{54AABF8A-2283-307D-16C0-F487D4405CBC}"/>
              </a:ext>
            </a:extLst>
          </p:cNvPr>
          <p:cNvGrpSpPr/>
          <p:nvPr/>
        </p:nvGrpSpPr>
        <p:grpSpPr>
          <a:xfrm>
            <a:off x="0" y="-1"/>
            <a:ext cx="5486400" cy="511444"/>
            <a:chOff x="0" y="86296"/>
            <a:chExt cx="5486400" cy="511444"/>
          </a:xfrm>
        </p:grpSpPr>
        <p:sp>
          <p:nvSpPr>
            <p:cNvPr id="5" name="Rectangle 4">
              <a:extLst>
                <a:ext uri="{FF2B5EF4-FFF2-40B4-BE49-F238E27FC236}">
                  <a16:creationId xmlns:a16="http://schemas.microsoft.com/office/drawing/2014/main" id="{71229CEC-6B5C-536F-08E1-635A1A5D0993}"/>
                </a:ext>
              </a:extLst>
            </p:cNvPr>
            <p:cNvSpPr/>
            <p:nvPr/>
          </p:nvSpPr>
          <p:spPr>
            <a:xfrm>
              <a:off x="0" y="86296"/>
              <a:ext cx="5486400" cy="511444"/>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A1 Exercise 8</a:t>
              </a:r>
            </a:p>
          </p:txBody>
        </p:sp>
        <p:sp>
          <p:nvSpPr>
            <p:cNvPr id="6" name="TextBox 5">
              <a:extLst>
                <a:ext uri="{FF2B5EF4-FFF2-40B4-BE49-F238E27FC236}">
                  <a16:creationId xmlns:a16="http://schemas.microsoft.com/office/drawing/2014/main" id="{59FDF91C-FDC7-A242-6C3B-22CE3F25CF42}"/>
                </a:ext>
              </a:extLst>
            </p:cNvPr>
            <p:cNvSpPr txBox="1"/>
            <p:nvPr/>
          </p:nvSpPr>
          <p:spPr>
            <a:xfrm>
              <a:off x="2689860" y="177640"/>
              <a:ext cx="2743200" cy="369332"/>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Name:</a:t>
              </a:r>
            </a:p>
          </p:txBody>
        </p:sp>
        <p:cxnSp>
          <p:nvCxnSpPr>
            <p:cNvPr id="7" name="Straight Connector 6">
              <a:extLst>
                <a:ext uri="{FF2B5EF4-FFF2-40B4-BE49-F238E27FC236}">
                  <a16:creationId xmlns:a16="http://schemas.microsoft.com/office/drawing/2014/main" id="{31EA9891-FBA6-1314-A7F2-FC5591ABBAF7}"/>
                </a:ext>
              </a:extLst>
            </p:cNvPr>
            <p:cNvCxnSpPr>
              <a:cxnSpLocks/>
            </p:cNvCxnSpPr>
            <p:nvPr/>
          </p:nvCxnSpPr>
          <p:spPr>
            <a:xfrm>
              <a:off x="0" y="511444"/>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773BDA7-B52D-21D5-6197-71E831AD617C}"/>
              </a:ext>
            </a:extLst>
          </p:cNvPr>
          <p:cNvSpPr/>
          <p:nvPr/>
        </p:nvSpPr>
        <p:spPr>
          <a:xfrm>
            <a:off x="0" y="3401683"/>
            <a:ext cx="5486400" cy="2235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Simple Present Tense for Hobbies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Calibri" panose="020F0502020204030204"/>
              </a:rPr>
              <a:t>Fill in the blanks with the correct form of the verb:</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She ___ (enjoy) playing tennis.</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I ___ (like) reading books.</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They ___ (watch) TV every night.</a:t>
            </a:r>
            <a:endParaRPr lang="en-US" sz="1600" dirty="0">
              <a:solidFill>
                <a:sysClr val="windowText" lastClr="000000"/>
              </a:solidFill>
              <a:latin typeface="Calibri" panose="020F0502020204030204"/>
            </a:endParaRPr>
          </a:p>
        </p:txBody>
      </p:sp>
      <p:sp>
        <p:nvSpPr>
          <p:cNvPr id="20" name="Rectangle 19">
            <a:extLst>
              <a:ext uri="{FF2B5EF4-FFF2-40B4-BE49-F238E27FC236}">
                <a16:creationId xmlns:a16="http://schemas.microsoft.com/office/drawing/2014/main" id="{7DCC4DF9-B9CD-F56E-2013-3DD8DFB714A1}"/>
              </a:ext>
            </a:extLst>
          </p:cNvPr>
          <p:cNvSpPr/>
          <p:nvPr/>
        </p:nvSpPr>
        <p:spPr>
          <a:xfrm>
            <a:off x="0" y="5834177"/>
            <a:ext cx="5486400" cy="15130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Write a short paragraph about your favorite hobby.</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u="sng" dirty="0">
                <a:solidFill>
                  <a:sysClr val="windowText" lastClr="000000"/>
                </a:solidFill>
                <a:latin typeface="Calibri" panose="020F0502020204030204"/>
              </a:rPr>
              <a:t>Example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i="0" strike="noStrike" kern="1200" cap="none" spc="0" normalizeH="0" baseline="0" noProof="0" dirty="0">
                <a:ln>
                  <a:noFill/>
                </a:ln>
                <a:solidFill>
                  <a:sysClr val="windowText" lastClr="000000"/>
                </a:solidFill>
                <a:effectLst/>
                <a:uLnTx/>
                <a:uFillTx/>
                <a:latin typeface="Calibri" panose="020F0502020204030204"/>
                <a:ea typeface="+mn-ea"/>
                <a:cs typeface="+mn-cs"/>
              </a:rPr>
              <a:t>My favorite hobby is playing the guitar. I play every evening after work. I enjoy it because it helps me relax.</a:t>
            </a:r>
          </a:p>
        </p:txBody>
      </p:sp>
      <p:cxnSp>
        <p:nvCxnSpPr>
          <p:cNvPr id="8" name="Straight Connector 7">
            <a:extLst>
              <a:ext uri="{FF2B5EF4-FFF2-40B4-BE49-F238E27FC236}">
                <a16:creationId xmlns:a16="http://schemas.microsoft.com/office/drawing/2014/main" id="{54BE68D8-FDE5-2DAD-959F-80617E3FF385}"/>
              </a:ext>
            </a:extLst>
          </p:cNvPr>
          <p:cNvCxnSpPr>
            <a:cxnSpLocks/>
          </p:cNvCxnSpPr>
          <p:nvPr/>
        </p:nvCxnSpPr>
        <p:spPr>
          <a:xfrm>
            <a:off x="0" y="7772400"/>
            <a:ext cx="5486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879CC27-80F8-360C-567F-BA6917BB9518}"/>
              </a:ext>
            </a:extLst>
          </p:cNvPr>
          <p:cNvGrpSpPr/>
          <p:nvPr/>
        </p:nvGrpSpPr>
        <p:grpSpPr>
          <a:xfrm>
            <a:off x="437197" y="1181100"/>
            <a:ext cx="4505325" cy="1365192"/>
            <a:chOff x="437197" y="1181100"/>
            <a:chExt cx="4505325" cy="1365192"/>
          </a:xfrm>
        </p:grpSpPr>
        <p:pic>
          <p:nvPicPr>
            <p:cNvPr id="16" name="Picture 15">
              <a:extLst>
                <a:ext uri="{FF2B5EF4-FFF2-40B4-BE49-F238E27FC236}">
                  <a16:creationId xmlns:a16="http://schemas.microsoft.com/office/drawing/2014/main" id="{50025643-A4B2-62CD-D888-86866D7AA265}"/>
                </a:ext>
              </a:extLst>
            </p:cNvPr>
            <p:cNvPicPr>
              <a:picLocks noChangeAspect="1"/>
            </p:cNvPicPr>
            <p:nvPr/>
          </p:nvPicPr>
          <p:blipFill>
            <a:blip r:embed="rId2"/>
            <a:srcRect t="3157"/>
            <a:stretch/>
          </p:blipFill>
          <p:spPr>
            <a:xfrm>
              <a:off x="437197" y="1181100"/>
              <a:ext cx="4505325" cy="1365192"/>
            </a:xfrm>
            <a:prstGeom prst="rect">
              <a:avLst/>
            </a:prstGeom>
          </p:spPr>
        </p:pic>
        <p:sp>
          <p:nvSpPr>
            <p:cNvPr id="17" name="Rectangle: Rounded Corners 16">
              <a:extLst>
                <a:ext uri="{FF2B5EF4-FFF2-40B4-BE49-F238E27FC236}">
                  <a16:creationId xmlns:a16="http://schemas.microsoft.com/office/drawing/2014/main" id="{807BBD1D-0692-A626-57A6-8EE6F448C5C8}"/>
                </a:ext>
              </a:extLst>
            </p:cNvPr>
            <p:cNvSpPr/>
            <p:nvPr/>
          </p:nvSpPr>
          <p:spPr>
            <a:xfrm>
              <a:off x="437197" y="2324100"/>
              <a:ext cx="299403" cy="222192"/>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233B83D2-312B-EC9D-C4E2-12AECECA9638}"/>
                </a:ext>
              </a:extLst>
            </p:cNvPr>
            <p:cNvSpPr/>
            <p:nvPr/>
          </p:nvSpPr>
          <p:spPr>
            <a:xfrm>
              <a:off x="1973897" y="2311606"/>
              <a:ext cx="299403" cy="222192"/>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B4B395B8-BADF-8832-3481-0826A22A685E}"/>
                </a:ext>
              </a:extLst>
            </p:cNvPr>
            <p:cNvSpPr/>
            <p:nvPr/>
          </p:nvSpPr>
          <p:spPr>
            <a:xfrm>
              <a:off x="3612197" y="2311606"/>
              <a:ext cx="299403" cy="222192"/>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04851864"/>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653</TotalTime>
  <Words>2615</Words>
  <Application>Microsoft Office PowerPoint</Application>
  <PresentationFormat>Custom</PresentationFormat>
  <Paragraphs>494</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hellotuners1@outlook.com</dc:creator>
  <cp:lastModifiedBy>hellotuners1@outlook.com</cp:lastModifiedBy>
  <cp:revision>178</cp:revision>
  <dcterms:created xsi:type="dcterms:W3CDTF">2025-02-22T17:47:33Z</dcterms:created>
  <dcterms:modified xsi:type="dcterms:W3CDTF">2025-06-30T20:43:38Z</dcterms:modified>
</cp:coreProperties>
</file>